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heme/themeOverride1.xml" ContentType="application/vnd.openxmlformats-officedocument.themeOverride+xml"/>
  <Override PartName="/ppt/notesSlides/notesSlide13.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7.xml" ContentType="application/vnd.openxmlformats-officedocument.drawingml.chart+xml"/>
  <Override PartName="/ppt/theme/themeOverride2.xml" ContentType="application/vnd.openxmlformats-officedocument.themeOverride+xml"/>
  <Override PartName="/ppt/notesSlides/notesSlide16.xml" ContentType="application/vnd.openxmlformats-officedocument.presentationml.notesSlide+xml"/>
  <Override PartName="/ppt/charts/chart8.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9.xml" ContentType="application/vnd.openxmlformats-officedocument.drawingml.chart+xml"/>
  <Override PartName="/ppt/theme/themeOverride3.xml" ContentType="application/vnd.openxmlformats-officedocument.themeOverr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4"/>
  </p:notesMasterIdLst>
  <p:sldIdLst>
    <p:sldId id="256" r:id="rId2"/>
    <p:sldId id="294" r:id="rId3"/>
    <p:sldId id="295" r:id="rId4"/>
    <p:sldId id="296" r:id="rId5"/>
    <p:sldId id="297" r:id="rId6"/>
    <p:sldId id="300" r:id="rId7"/>
    <p:sldId id="299" r:id="rId8"/>
    <p:sldId id="298" r:id="rId9"/>
    <p:sldId id="302" r:id="rId10"/>
    <p:sldId id="303" r:id="rId11"/>
    <p:sldId id="304" r:id="rId12"/>
    <p:sldId id="305" r:id="rId13"/>
    <p:sldId id="306" r:id="rId14"/>
    <p:sldId id="309" r:id="rId15"/>
    <p:sldId id="310" r:id="rId16"/>
    <p:sldId id="311" r:id="rId17"/>
    <p:sldId id="312" r:id="rId18"/>
    <p:sldId id="313" r:id="rId19"/>
    <p:sldId id="314" r:id="rId20"/>
    <p:sldId id="315" r:id="rId21"/>
    <p:sldId id="316" r:id="rId22"/>
    <p:sldId id="317" r:id="rId23"/>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45" autoAdjust="0"/>
    <p:restoredTop sz="77295" autoAdjust="0"/>
  </p:normalViewPr>
  <p:slideViewPr>
    <p:cSldViewPr snapToGrid="0">
      <p:cViewPr varScale="1">
        <p:scale>
          <a:sx n="62" d="100"/>
          <a:sy n="62" d="100"/>
        </p:scale>
        <p:origin x="1320" y="30"/>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oleObject" Target="file:///C:\Users\Pc\Documents\DIDIMO\lamin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4.xml.rels><?xml version="1.0" encoding="UTF-8" standalone="yes"?>
<Relationships xmlns="http://schemas.openxmlformats.org/package/2006/relationships"><Relationship Id="rId2" Type="http://schemas.openxmlformats.org/officeDocument/2006/relationships/oleObject" Target="../embeddings/oleObject3.bin"/><Relationship Id="rId1" Type="http://schemas.openxmlformats.org/officeDocument/2006/relationships/themeOverride" Target="../theme/themeOverride1.xml"/></Relationships>
</file>

<file path=ppt/charts/_rels/chart5.xml.rels><?xml version="1.0" encoding="UTF-8" standalone="yes"?>
<Relationships xmlns="http://schemas.openxmlformats.org/package/2006/relationships"><Relationship Id="rId1" Type="http://schemas.openxmlformats.org/officeDocument/2006/relationships/oleObject" Target="../embeddings/oleObject4.bin"/></Relationships>
</file>

<file path=ppt/charts/_rels/chart6.xml.rels><?xml version="1.0" encoding="UTF-8" standalone="yes"?>
<Relationships xmlns="http://schemas.openxmlformats.org/package/2006/relationships"><Relationship Id="rId1" Type="http://schemas.openxmlformats.org/officeDocument/2006/relationships/oleObject" Target="../embeddings/oleObject5.bin"/></Relationships>
</file>

<file path=ppt/charts/_rels/chart7.xml.rels><?xml version="1.0" encoding="UTF-8" standalone="yes"?>
<Relationships xmlns="http://schemas.openxmlformats.org/package/2006/relationships"><Relationship Id="rId2" Type="http://schemas.openxmlformats.org/officeDocument/2006/relationships/oleObject" Target="../embeddings/oleObject6.bin"/><Relationship Id="rId1" Type="http://schemas.openxmlformats.org/officeDocument/2006/relationships/themeOverride" Target="../theme/themeOverride2.xml"/></Relationships>
</file>

<file path=ppt/charts/_rels/chart8.xml.rels><?xml version="1.0" encoding="UTF-8" standalone="yes"?>
<Relationships xmlns="http://schemas.openxmlformats.org/package/2006/relationships"><Relationship Id="rId1" Type="http://schemas.openxmlformats.org/officeDocument/2006/relationships/oleObject" Target="../embeddings/oleObject7.bin"/></Relationships>
</file>

<file path=ppt/charts/_rels/chart9.xml.rels><?xml version="1.0" encoding="UTF-8" standalone="yes"?>
<Relationships xmlns="http://schemas.openxmlformats.org/package/2006/relationships"><Relationship Id="rId2" Type="http://schemas.openxmlformats.org/officeDocument/2006/relationships/oleObject" Target="../embeddings/oleObject8.bin"/><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lineChart>
        <c:grouping val="standard"/>
        <c:varyColors val="0"/>
        <c:ser>
          <c:idx val="0"/>
          <c:order val="0"/>
          <c:tx>
            <c:strRef>
              <c:f>'[datos_de_laboratorio_de_suelo_ultimo(1).xlsx]Hoja3'!$G$5:$G$6</c:f>
              <c:strCache>
                <c:ptCount val="1"/>
                <c:pt idx="0">
                  <c:v>CUADRO PRECIPITACIONES 2012 PRECIPITACIONES (mm)</c:v>
                </c:pt>
              </c:strCache>
            </c:strRef>
          </c:tx>
          <c:marker>
            <c:symbol val="none"/>
          </c:marker>
          <c:cat>
            <c:strRef>
              <c:f>'[datos_de_laboratorio_de_suelo_ultimo(1).xlsx]Hoja3'!$F$7:$F$19</c:f>
              <c:strCache>
                <c:ptCount val="12"/>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strCache>
            </c:strRef>
          </c:cat>
          <c:val>
            <c:numRef>
              <c:f>'[datos_de_laboratorio_de_suelo_ultimo(1).xlsx]Hoja3'!$G$7:$G$19</c:f>
              <c:numCache>
                <c:formatCode>General</c:formatCode>
                <c:ptCount val="13"/>
                <c:pt idx="0">
                  <c:v>59.2</c:v>
                </c:pt>
                <c:pt idx="1">
                  <c:v>93.7</c:v>
                </c:pt>
                <c:pt idx="2">
                  <c:v>110.5</c:v>
                </c:pt>
                <c:pt idx="3">
                  <c:v>2.1</c:v>
                </c:pt>
                <c:pt idx="4">
                  <c:v>6.6</c:v>
                </c:pt>
                <c:pt idx="5">
                  <c:v>0</c:v>
                </c:pt>
                <c:pt idx="6">
                  <c:v>0</c:v>
                </c:pt>
                <c:pt idx="7">
                  <c:v>0.4</c:v>
                </c:pt>
                <c:pt idx="8">
                  <c:v>0</c:v>
                </c:pt>
                <c:pt idx="9">
                  <c:v>0</c:v>
                </c:pt>
                <c:pt idx="10">
                  <c:v>6.5</c:v>
                </c:pt>
                <c:pt idx="11">
                  <c:v>20.7</c:v>
                </c:pt>
              </c:numCache>
            </c:numRef>
          </c:val>
          <c:smooth val="0"/>
        </c:ser>
        <c:dLbls>
          <c:showLegendKey val="0"/>
          <c:showVal val="0"/>
          <c:showCatName val="0"/>
          <c:showSerName val="0"/>
          <c:showPercent val="0"/>
          <c:showBubbleSize val="0"/>
        </c:dLbls>
        <c:smooth val="0"/>
        <c:axId val="268812296"/>
        <c:axId val="268812688"/>
      </c:lineChart>
      <c:catAx>
        <c:axId val="268812296"/>
        <c:scaling>
          <c:orientation val="minMax"/>
        </c:scaling>
        <c:delete val="0"/>
        <c:axPos val="b"/>
        <c:numFmt formatCode="General" sourceLinked="1"/>
        <c:majorTickMark val="none"/>
        <c:minorTickMark val="none"/>
        <c:tickLblPos val="nextTo"/>
        <c:txPr>
          <a:bodyPr rot="-60000000" vert="horz"/>
          <a:lstStyle/>
          <a:p>
            <a:pPr>
              <a:defRPr/>
            </a:pPr>
            <a:endParaRPr lang="es-EC"/>
          </a:p>
        </c:txPr>
        <c:crossAx val="268812688"/>
        <c:crosses val="autoZero"/>
        <c:auto val="1"/>
        <c:lblAlgn val="ctr"/>
        <c:lblOffset val="100"/>
        <c:noMultiLvlLbl val="0"/>
      </c:catAx>
      <c:valAx>
        <c:axId val="268812688"/>
        <c:scaling>
          <c:orientation val="minMax"/>
        </c:scaling>
        <c:delete val="0"/>
        <c:axPos val="l"/>
        <c:majorGridlines/>
        <c:numFmt formatCode="General" sourceLinked="1"/>
        <c:majorTickMark val="none"/>
        <c:minorTickMark val="none"/>
        <c:tickLblPos val="nextTo"/>
        <c:txPr>
          <a:bodyPr rot="-60000000" vert="horz"/>
          <a:lstStyle/>
          <a:p>
            <a:pPr>
              <a:defRPr/>
            </a:pPr>
            <a:endParaRPr lang="es-EC"/>
          </a:p>
        </c:txPr>
        <c:crossAx val="268812296"/>
        <c:crosses val="autoZero"/>
        <c:crossBetween val="between"/>
      </c:valAx>
    </c:plotArea>
    <c:legend>
      <c:legendPos val="b"/>
      <c:layout>
        <c:manualLayout>
          <c:xMode val="edge"/>
          <c:yMode val="edge"/>
          <c:x val="7.4583333333333335E-2"/>
          <c:y val="0.85609762321376492"/>
          <c:w val="0.85083333333333333"/>
          <c:h val="8.3717191601049873E-2"/>
        </c:manualLayout>
      </c:layout>
      <c:overlay val="0"/>
      <c:txPr>
        <a:bodyPr rot="0" vert="horz"/>
        <a:lstStyle/>
        <a:p>
          <a:pPr>
            <a:defRPr/>
          </a:pPr>
          <a:endParaRPr lang="es-EC"/>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C"/>
        </a:p>
      </c:txPr>
    </c:title>
    <c:autoTitleDeleted val="0"/>
    <c:plotArea>
      <c:layout/>
      <c:barChart>
        <c:barDir val="col"/>
        <c:grouping val="clustered"/>
        <c:varyColors val="0"/>
        <c:ser>
          <c:idx val="0"/>
          <c:order val="0"/>
          <c:tx>
            <c:strRef>
              <c:f>Hoja1!$F$2</c:f>
              <c:strCache>
                <c:ptCount val="1"/>
              </c:strCache>
            </c:strRef>
          </c:tx>
          <c:spPr>
            <a:solidFill>
              <a:schemeClr val="accent1"/>
            </a:solidFill>
            <a:ln>
              <a:noFill/>
            </a:ln>
            <a:effectLst/>
          </c:spPr>
          <c:invertIfNegative val="0"/>
          <c:cat>
            <c:strRef>
              <c:f>Hoja1!$E$4:$E$6</c:f>
              <c:strCache>
                <c:ptCount val="3"/>
                <c:pt idx="0">
                  <c:v>Capacidad de campo        </c:v>
                </c:pt>
                <c:pt idx="1">
                  <c:v>Punto de marchitez</c:v>
                </c:pt>
                <c:pt idx="2">
                  <c:v>Agua disponible  </c:v>
                </c:pt>
              </c:strCache>
            </c:strRef>
          </c:cat>
          <c:val>
            <c:numRef>
              <c:f>Hoja1!$F$4:$F$6</c:f>
              <c:numCache>
                <c:formatCode>General</c:formatCode>
                <c:ptCount val="3"/>
                <c:pt idx="0">
                  <c:v>0.35000000000000009</c:v>
                </c:pt>
                <c:pt idx="1">
                  <c:v>0.16000000000000006</c:v>
                </c:pt>
                <c:pt idx="2">
                  <c:v>0.23</c:v>
                </c:pt>
              </c:numCache>
            </c:numRef>
          </c:val>
        </c:ser>
        <c:dLbls>
          <c:showLegendKey val="0"/>
          <c:showVal val="0"/>
          <c:showCatName val="0"/>
          <c:showSerName val="0"/>
          <c:showPercent val="0"/>
          <c:showBubbleSize val="0"/>
        </c:dLbls>
        <c:gapWidth val="219"/>
        <c:overlap val="-27"/>
        <c:axId val="205600880"/>
        <c:axId val="205599704"/>
      </c:barChart>
      <c:catAx>
        <c:axId val="205600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crossAx val="205599704"/>
        <c:crosses val="autoZero"/>
        <c:auto val="1"/>
        <c:lblAlgn val="ctr"/>
        <c:lblOffset val="100"/>
        <c:noMultiLvlLbl val="0"/>
      </c:catAx>
      <c:valAx>
        <c:axId val="2055997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cm3/cm3</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crossAx val="205600880"/>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EC"/>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9.7859983548783905E-2"/>
          <c:y val="0.13930555555555557"/>
          <c:w val="0.72231192411310585"/>
          <c:h val="0.64842972033499846"/>
        </c:manualLayout>
      </c:layout>
      <c:lineChart>
        <c:grouping val="standard"/>
        <c:varyColors val="0"/>
        <c:ser>
          <c:idx val="0"/>
          <c:order val="0"/>
          <c:tx>
            <c:strRef>
              <c:f>Hoja2!$F$34</c:f>
              <c:strCache>
                <c:ptCount val="1"/>
                <c:pt idx="0">
                  <c:v>0</c:v>
                </c:pt>
              </c:strCache>
            </c:strRef>
          </c:tx>
          <c:marker>
            <c:symbol val="none"/>
          </c:marker>
          <c:cat>
            <c:numRef>
              <c:f>Hoja2!$E$35:$E$37</c:f>
              <c:numCache>
                <c:formatCode>General</c:formatCode>
                <c:ptCount val="3"/>
                <c:pt idx="0">
                  <c:v>10</c:v>
                </c:pt>
                <c:pt idx="1">
                  <c:v>20</c:v>
                </c:pt>
                <c:pt idx="2">
                  <c:v>45</c:v>
                </c:pt>
              </c:numCache>
            </c:numRef>
          </c:cat>
          <c:val>
            <c:numRef>
              <c:f>Hoja2!$F$35:$F$37</c:f>
              <c:numCache>
                <c:formatCode>General</c:formatCode>
                <c:ptCount val="3"/>
                <c:pt idx="0">
                  <c:v>10.25</c:v>
                </c:pt>
                <c:pt idx="1">
                  <c:v>8.0500000000000007</c:v>
                </c:pt>
                <c:pt idx="2">
                  <c:v>7.375</c:v>
                </c:pt>
              </c:numCache>
            </c:numRef>
          </c:val>
          <c:smooth val="0"/>
        </c:ser>
        <c:ser>
          <c:idx val="1"/>
          <c:order val="1"/>
          <c:tx>
            <c:strRef>
              <c:f>Hoja2!$G$34</c:f>
              <c:strCache>
                <c:ptCount val="1"/>
                <c:pt idx="0">
                  <c:v>100</c:v>
                </c:pt>
              </c:strCache>
            </c:strRef>
          </c:tx>
          <c:marker>
            <c:symbol val="none"/>
          </c:marker>
          <c:cat>
            <c:numRef>
              <c:f>Hoja2!$E$35:$E$37</c:f>
              <c:numCache>
                <c:formatCode>General</c:formatCode>
                <c:ptCount val="3"/>
                <c:pt idx="0">
                  <c:v>10</c:v>
                </c:pt>
                <c:pt idx="1">
                  <c:v>20</c:v>
                </c:pt>
                <c:pt idx="2">
                  <c:v>45</c:v>
                </c:pt>
              </c:numCache>
            </c:numRef>
          </c:cat>
          <c:val>
            <c:numRef>
              <c:f>Hoja2!$G$35:$G$37</c:f>
              <c:numCache>
                <c:formatCode>General</c:formatCode>
                <c:ptCount val="3"/>
                <c:pt idx="0">
                  <c:v>12.25</c:v>
                </c:pt>
                <c:pt idx="1">
                  <c:v>18.875</c:v>
                </c:pt>
                <c:pt idx="2">
                  <c:v>20</c:v>
                </c:pt>
              </c:numCache>
            </c:numRef>
          </c:val>
          <c:smooth val="0"/>
        </c:ser>
        <c:ser>
          <c:idx val="2"/>
          <c:order val="2"/>
          <c:tx>
            <c:strRef>
              <c:f>Hoja2!$H$34</c:f>
              <c:strCache>
                <c:ptCount val="1"/>
                <c:pt idx="0">
                  <c:v>80</c:v>
                </c:pt>
              </c:strCache>
            </c:strRef>
          </c:tx>
          <c:marker>
            <c:symbol val="none"/>
          </c:marker>
          <c:cat>
            <c:numRef>
              <c:f>Hoja2!$E$35:$E$37</c:f>
              <c:numCache>
                <c:formatCode>General</c:formatCode>
                <c:ptCount val="3"/>
                <c:pt idx="0">
                  <c:v>10</c:v>
                </c:pt>
                <c:pt idx="1">
                  <c:v>20</c:v>
                </c:pt>
                <c:pt idx="2">
                  <c:v>45</c:v>
                </c:pt>
              </c:numCache>
            </c:numRef>
          </c:cat>
          <c:val>
            <c:numRef>
              <c:f>Hoja2!$H$35:$H$37</c:f>
              <c:numCache>
                <c:formatCode>General</c:formatCode>
                <c:ptCount val="3"/>
                <c:pt idx="0">
                  <c:v>11.5</c:v>
                </c:pt>
                <c:pt idx="1">
                  <c:v>14</c:v>
                </c:pt>
                <c:pt idx="2">
                  <c:v>14.5</c:v>
                </c:pt>
              </c:numCache>
            </c:numRef>
          </c:val>
          <c:smooth val="0"/>
        </c:ser>
        <c:ser>
          <c:idx val="3"/>
          <c:order val="3"/>
          <c:tx>
            <c:strRef>
              <c:f>Hoja2!$I$34</c:f>
              <c:strCache>
                <c:ptCount val="1"/>
                <c:pt idx="0">
                  <c:v>50</c:v>
                </c:pt>
              </c:strCache>
            </c:strRef>
          </c:tx>
          <c:marker>
            <c:symbol val="none"/>
          </c:marker>
          <c:cat>
            <c:numRef>
              <c:f>Hoja2!$E$35:$E$37</c:f>
              <c:numCache>
                <c:formatCode>General</c:formatCode>
                <c:ptCount val="3"/>
                <c:pt idx="0">
                  <c:v>10</c:v>
                </c:pt>
                <c:pt idx="1">
                  <c:v>20</c:v>
                </c:pt>
                <c:pt idx="2">
                  <c:v>45</c:v>
                </c:pt>
              </c:numCache>
            </c:numRef>
          </c:cat>
          <c:val>
            <c:numRef>
              <c:f>Hoja2!$I$35:$I$37</c:f>
              <c:numCache>
                <c:formatCode>General</c:formatCode>
                <c:ptCount val="3"/>
                <c:pt idx="0">
                  <c:v>10.5</c:v>
                </c:pt>
                <c:pt idx="1">
                  <c:v>8.5</c:v>
                </c:pt>
                <c:pt idx="2">
                  <c:v>8.5</c:v>
                </c:pt>
              </c:numCache>
            </c:numRef>
          </c:val>
          <c:smooth val="0"/>
        </c:ser>
        <c:dLbls>
          <c:showLegendKey val="0"/>
          <c:showVal val="0"/>
          <c:showCatName val="0"/>
          <c:showSerName val="0"/>
          <c:showPercent val="0"/>
          <c:showBubbleSize val="0"/>
        </c:dLbls>
        <c:smooth val="0"/>
        <c:axId val="271040440"/>
        <c:axId val="271040832"/>
      </c:lineChart>
      <c:catAx>
        <c:axId val="271040440"/>
        <c:scaling>
          <c:orientation val="minMax"/>
        </c:scaling>
        <c:delete val="0"/>
        <c:axPos val="b"/>
        <c:title>
          <c:tx>
            <c:rich>
              <a:bodyPr rot="0" vert="horz"/>
              <a:lstStyle/>
              <a:p>
                <a:pPr>
                  <a:defRPr/>
                </a:pPr>
                <a:r>
                  <a:rPr lang="en-US"/>
                  <a:t>Días</a:t>
                </a:r>
              </a:p>
            </c:rich>
          </c:tx>
          <c:layout/>
          <c:overlay val="0"/>
        </c:title>
        <c:numFmt formatCode="General" sourceLinked="1"/>
        <c:majorTickMark val="none"/>
        <c:minorTickMark val="none"/>
        <c:tickLblPos val="nextTo"/>
        <c:txPr>
          <a:bodyPr rot="-60000000" vert="horz"/>
          <a:lstStyle/>
          <a:p>
            <a:pPr>
              <a:defRPr/>
            </a:pPr>
            <a:endParaRPr lang="es-EC"/>
          </a:p>
        </c:txPr>
        <c:crossAx val="271040832"/>
        <c:crosses val="autoZero"/>
        <c:auto val="1"/>
        <c:lblAlgn val="ctr"/>
        <c:lblOffset val="100"/>
        <c:noMultiLvlLbl val="0"/>
      </c:catAx>
      <c:valAx>
        <c:axId val="271040832"/>
        <c:scaling>
          <c:orientation val="minMax"/>
        </c:scaling>
        <c:delete val="0"/>
        <c:axPos val="l"/>
        <c:majorGridlines/>
        <c:title>
          <c:tx>
            <c:rich>
              <a:bodyPr rot="-5400000" vert="horz"/>
              <a:lstStyle/>
              <a:p>
                <a:pPr>
                  <a:defRPr/>
                </a:pPr>
                <a:r>
                  <a:rPr lang="en-US"/>
                  <a:t>mm</a:t>
                </a:r>
              </a:p>
            </c:rich>
          </c:tx>
          <c:layout>
            <c:manualLayout>
              <c:xMode val="edge"/>
              <c:yMode val="edge"/>
              <c:x val="3.0719717910024081E-2"/>
              <c:y val="0.4005475357247012"/>
            </c:manualLayout>
          </c:layout>
          <c:overlay val="0"/>
        </c:title>
        <c:numFmt formatCode="General" sourceLinked="1"/>
        <c:majorTickMark val="none"/>
        <c:minorTickMark val="none"/>
        <c:tickLblPos val="nextTo"/>
        <c:txPr>
          <a:bodyPr rot="-60000000" vert="horz"/>
          <a:lstStyle/>
          <a:p>
            <a:pPr>
              <a:defRPr/>
            </a:pPr>
            <a:endParaRPr lang="es-EC"/>
          </a:p>
        </c:txPr>
        <c:crossAx val="271040440"/>
        <c:crosses val="autoZero"/>
        <c:crossBetween val="between"/>
      </c:valAx>
    </c:plotArea>
    <c:legend>
      <c:legendPos val="b"/>
      <c:layout>
        <c:manualLayout>
          <c:xMode val="edge"/>
          <c:yMode val="edge"/>
          <c:x val="0.8327525188383712"/>
          <c:y val="0.36631889763779546"/>
          <c:w val="0.16582507831682333"/>
          <c:h val="0.30497739865850115"/>
        </c:manualLayout>
      </c:layout>
      <c:overlay val="0"/>
      <c:txPr>
        <a:bodyPr rot="0" vert="horz"/>
        <a:lstStyle/>
        <a:p>
          <a:pPr>
            <a:defRPr/>
          </a:pPr>
          <a:endParaRPr lang="es-EC"/>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4000994016928643E-2"/>
          <c:y val="0.13004629629629644"/>
          <c:w val="0.88564790048701769"/>
          <c:h val="0.7293937058984572"/>
        </c:manualLayout>
      </c:layout>
      <c:lineChart>
        <c:grouping val="standard"/>
        <c:varyColors val="0"/>
        <c:ser>
          <c:idx val="0"/>
          <c:order val="0"/>
          <c:tx>
            <c:strRef>
              <c:f>Hoja3!$B$23</c:f>
              <c:strCache>
                <c:ptCount val="1"/>
                <c:pt idx="0">
                  <c:v>0</c:v>
                </c:pt>
              </c:strCache>
            </c:strRef>
          </c:tx>
          <c:marker>
            <c:symbol val="none"/>
          </c:marker>
          <c:cat>
            <c:numRef>
              <c:f>Hoja3!$C$22:$E$22</c:f>
              <c:numCache>
                <c:formatCode>General</c:formatCode>
                <c:ptCount val="3"/>
                <c:pt idx="0">
                  <c:v>10</c:v>
                </c:pt>
                <c:pt idx="1">
                  <c:v>20</c:v>
                </c:pt>
                <c:pt idx="2">
                  <c:v>45</c:v>
                </c:pt>
              </c:numCache>
            </c:numRef>
          </c:cat>
          <c:val>
            <c:numRef>
              <c:f>Hoja3!$C$23:$E$23</c:f>
              <c:numCache>
                <c:formatCode>General</c:formatCode>
                <c:ptCount val="3"/>
                <c:pt idx="0">
                  <c:v>0.6150000000000001</c:v>
                </c:pt>
                <c:pt idx="1">
                  <c:v>0.75249999999999995</c:v>
                </c:pt>
                <c:pt idx="2">
                  <c:v>0.76500000000000035</c:v>
                </c:pt>
              </c:numCache>
            </c:numRef>
          </c:val>
          <c:smooth val="0"/>
        </c:ser>
        <c:ser>
          <c:idx val="1"/>
          <c:order val="1"/>
          <c:tx>
            <c:strRef>
              <c:f>Hoja3!$B$24</c:f>
              <c:strCache>
                <c:ptCount val="1"/>
                <c:pt idx="0">
                  <c:v>100</c:v>
                </c:pt>
              </c:strCache>
            </c:strRef>
          </c:tx>
          <c:marker>
            <c:symbol val="none"/>
          </c:marker>
          <c:cat>
            <c:numRef>
              <c:f>Hoja3!$C$22:$E$22</c:f>
              <c:numCache>
                <c:formatCode>General</c:formatCode>
                <c:ptCount val="3"/>
                <c:pt idx="0">
                  <c:v>10</c:v>
                </c:pt>
                <c:pt idx="1">
                  <c:v>20</c:v>
                </c:pt>
                <c:pt idx="2">
                  <c:v>45</c:v>
                </c:pt>
              </c:numCache>
            </c:numRef>
          </c:cat>
          <c:val>
            <c:numRef>
              <c:f>Hoja3!$C$24:$E$24</c:f>
              <c:numCache>
                <c:formatCode>General</c:formatCode>
                <c:ptCount val="3"/>
                <c:pt idx="0">
                  <c:v>0.89250000000000007</c:v>
                </c:pt>
                <c:pt idx="1">
                  <c:v>1.0625</c:v>
                </c:pt>
                <c:pt idx="2">
                  <c:v>1.2</c:v>
                </c:pt>
              </c:numCache>
            </c:numRef>
          </c:val>
          <c:smooth val="0"/>
        </c:ser>
        <c:ser>
          <c:idx val="2"/>
          <c:order val="2"/>
          <c:tx>
            <c:strRef>
              <c:f>Hoja3!$B$25</c:f>
              <c:strCache>
                <c:ptCount val="1"/>
                <c:pt idx="0">
                  <c:v>80</c:v>
                </c:pt>
              </c:strCache>
            </c:strRef>
          </c:tx>
          <c:marker>
            <c:symbol val="none"/>
          </c:marker>
          <c:cat>
            <c:numRef>
              <c:f>Hoja3!$C$22:$E$22</c:f>
              <c:numCache>
                <c:formatCode>General</c:formatCode>
                <c:ptCount val="3"/>
                <c:pt idx="0">
                  <c:v>10</c:v>
                </c:pt>
                <c:pt idx="1">
                  <c:v>20</c:v>
                </c:pt>
                <c:pt idx="2">
                  <c:v>45</c:v>
                </c:pt>
              </c:numCache>
            </c:numRef>
          </c:cat>
          <c:val>
            <c:numRef>
              <c:f>Hoja3!$C$25:$E$25</c:f>
              <c:numCache>
                <c:formatCode>General</c:formatCode>
                <c:ptCount val="3"/>
                <c:pt idx="0">
                  <c:v>0.70750000000000002</c:v>
                </c:pt>
                <c:pt idx="1">
                  <c:v>0.80249999999999999</c:v>
                </c:pt>
                <c:pt idx="2">
                  <c:v>0.91250000000000009</c:v>
                </c:pt>
              </c:numCache>
            </c:numRef>
          </c:val>
          <c:smooth val="0"/>
        </c:ser>
        <c:ser>
          <c:idx val="3"/>
          <c:order val="3"/>
          <c:tx>
            <c:strRef>
              <c:f>Hoja3!$B$26</c:f>
              <c:strCache>
                <c:ptCount val="1"/>
                <c:pt idx="0">
                  <c:v>50</c:v>
                </c:pt>
              </c:strCache>
            </c:strRef>
          </c:tx>
          <c:marker>
            <c:symbol val="none"/>
          </c:marker>
          <c:val>
            <c:numRef>
              <c:f>Hoja3!$C$26:$E$26</c:f>
              <c:numCache>
                <c:formatCode>General</c:formatCode>
                <c:ptCount val="3"/>
                <c:pt idx="0">
                  <c:v>0.66250000000000031</c:v>
                </c:pt>
                <c:pt idx="1">
                  <c:v>0.75500000000000034</c:v>
                </c:pt>
                <c:pt idx="2">
                  <c:v>0.80500000000000005</c:v>
                </c:pt>
              </c:numCache>
            </c:numRef>
          </c:val>
          <c:smooth val="0"/>
        </c:ser>
        <c:dLbls>
          <c:showLegendKey val="0"/>
          <c:showVal val="0"/>
          <c:showCatName val="0"/>
          <c:showSerName val="0"/>
          <c:showPercent val="0"/>
          <c:showBubbleSize val="0"/>
        </c:dLbls>
        <c:smooth val="0"/>
        <c:axId val="271041616"/>
        <c:axId val="271042008"/>
      </c:lineChart>
      <c:catAx>
        <c:axId val="271041616"/>
        <c:scaling>
          <c:orientation val="minMax"/>
        </c:scaling>
        <c:delete val="0"/>
        <c:axPos val="b"/>
        <c:title>
          <c:tx>
            <c:rich>
              <a:bodyPr rot="0" vert="horz"/>
              <a:lstStyle/>
              <a:p>
                <a:pPr>
                  <a:defRPr/>
                </a:pPr>
                <a:r>
                  <a:rPr lang="en-US"/>
                  <a:t>Días</a:t>
                </a:r>
              </a:p>
            </c:rich>
          </c:tx>
          <c:layout/>
          <c:overlay val="0"/>
        </c:title>
        <c:numFmt formatCode="General" sourceLinked="1"/>
        <c:majorTickMark val="none"/>
        <c:minorTickMark val="none"/>
        <c:tickLblPos val="nextTo"/>
        <c:txPr>
          <a:bodyPr rot="-60000000" vert="horz"/>
          <a:lstStyle/>
          <a:p>
            <a:pPr>
              <a:defRPr/>
            </a:pPr>
            <a:endParaRPr lang="es-EC"/>
          </a:p>
        </c:txPr>
        <c:crossAx val="271042008"/>
        <c:crosses val="autoZero"/>
        <c:auto val="1"/>
        <c:lblAlgn val="ctr"/>
        <c:lblOffset val="100"/>
        <c:noMultiLvlLbl val="0"/>
      </c:catAx>
      <c:valAx>
        <c:axId val="271042008"/>
        <c:scaling>
          <c:orientation val="minMax"/>
        </c:scaling>
        <c:delete val="0"/>
        <c:axPos val="l"/>
        <c:majorGridlines/>
        <c:title>
          <c:tx>
            <c:rich>
              <a:bodyPr rot="-5400000" vert="horz"/>
              <a:lstStyle/>
              <a:p>
                <a:pPr>
                  <a:defRPr/>
                </a:pPr>
                <a:r>
                  <a:rPr lang="en-US"/>
                  <a:t>Metros</a:t>
                </a:r>
              </a:p>
            </c:rich>
          </c:tx>
          <c:layout>
            <c:manualLayout>
              <c:xMode val="edge"/>
              <c:yMode val="edge"/>
              <c:x val="2.1652668416447952E-2"/>
              <c:y val="0.39185549722951329"/>
            </c:manualLayout>
          </c:layout>
          <c:overlay val="0"/>
        </c:title>
        <c:numFmt formatCode="General" sourceLinked="1"/>
        <c:majorTickMark val="none"/>
        <c:minorTickMark val="none"/>
        <c:tickLblPos val="nextTo"/>
        <c:txPr>
          <a:bodyPr rot="-60000000" vert="horz"/>
          <a:lstStyle/>
          <a:p>
            <a:pPr>
              <a:defRPr/>
            </a:pPr>
            <a:endParaRPr lang="es-EC"/>
          </a:p>
        </c:txPr>
        <c:crossAx val="271041616"/>
        <c:crosses val="autoZero"/>
        <c:crossBetween val="between"/>
      </c:valAx>
    </c:plotArea>
    <c:legend>
      <c:legendPos val="b"/>
      <c:layout>
        <c:manualLayout>
          <c:xMode val="edge"/>
          <c:yMode val="edge"/>
          <c:x val="0.82086657917760242"/>
          <c:y val="0.24131889763779543"/>
          <c:w val="0.16937773403324582"/>
          <c:h val="0.36053295421405668"/>
        </c:manualLayout>
      </c:layout>
      <c:overlay val="0"/>
      <c:txPr>
        <a:bodyPr rot="0" vert="horz"/>
        <a:lstStyle/>
        <a:p>
          <a:pPr>
            <a:defRPr/>
          </a:pPr>
          <a:endParaRPr lang="es-EC"/>
        </a:p>
      </c:txPr>
    </c:legend>
    <c:plotVisOnly val="1"/>
    <c:dispBlanksAs val="gap"/>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0.14963352609550259"/>
          <c:y val="0.22726851851851851"/>
          <c:w val="0.61126492572639879"/>
          <c:h val="0.55358172151721574"/>
        </c:manualLayout>
      </c:layout>
      <c:lineChart>
        <c:grouping val="standard"/>
        <c:varyColors val="0"/>
        <c:ser>
          <c:idx val="0"/>
          <c:order val="0"/>
          <c:tx>
            <c:strRef>
              <c:f>Hoja4!$H$4</c:f>
              <c:strCache>
                <c:ptCount val="1"/>
                <c:pt idx="0">
                  <c:v>T1</c:v>
                </c:pt>
              </c:strCache>
            </c:strRef>
          </c:tx>
          <c:marker>
            <c:symbol val="none"/>
          </c:marker>
          <c:cat>
            <c:numRef>
              <c:f>Hoja4!$I$3:$K$3</c:f>
              <c:numCache>
                <c:formatCode>General</c:formatCode>
                <c:ptCount val="3"/>
                <c:pt idx="0">
                  <c:v>10</c:v>
                </c:pt>
                <c:pt idx="1">
                  <c:v>20</c:v>
                </c:pt>
                <c:pt idx="2">
                  <c:v>45</c:v>
                </c:pt>
              </c:numCache>
            </c:numRef>
          </c:cat>
          <c:val>
            <c:numRef>
              <c:f>Hoja4!$I$4:$K$4</c:f>
              <c:numCache>
                <c:formatCode>General</c:formatCode>
                <c:ptCount val="3"/>
                <c:pt idx="0">
                  <c:v>0.6</c:v>
                </c:pt>
                <c:pt idx="1">
                  <c:v>0.61</c:v>
                </c:pt>
                <c:pt idx="2">
                  <c:v>0.62</c:v>
                </c:pt>
              </c:numCache>
            </c:numRef>
          </c:val>
          <c:smooth val="0"/>
        </c:ser>
        <c:ser>
          <c:idx val="1"/>
          <c:order val="1"/>
          <c:tx>
            <c:strRef>
              <c:f>Hoja4!$H$5</c:f>
              <c:strCache>
                <c:ptCount val="1"/>
                <c:pt idx="0">
                  <c:v>T2</c:v>
                </c:pt>
              </c:strCache>
            </c:strRef>
          </c:tx>
          <c:marker>
            <c:symbol val="none"/>
          </c:marker>
          <c:cat>
            <c:numRef>
              <c:f>Hoja4!$I$3:$K$3</c:f>
              <c:numCache>
                <c:formatCode>General</c:formatCode>
                <c:ptCount val="3"/>
                <c:pt idx="0">
                  <c:v>10</c:v>
                </c:pt>
                <c:pt idx="1">
                  <c:v>20</c:v>
                </c:pt>
                <c:pt idx="2">
                  <c:v>45</c:v>
                </c:pt>
              </c:numCache>
            </c:numRef>
          </c:cat>
          <c:val>
            <c:numRef>
              <c:f>Hoja4!$I$5:$K$5</c:f>
              <c:numCache>
                <c:formatCode>General</c:formatCode>
                <c:ptCount val="3"/>
                <c:pt idx="0">
                  <c:v>0.56000000000000005</c:v>
                </c:pt>
                <c:pt idx="1">
                  <c:v>0.61</c:v>
                </c:pt>
                <c:pt idx="2">
                  <c:v>0.61</c:v>
                </c:pt>
              </c:numCache>
            </c:numRef>
          </c:val>
          <c:smooth val="0"/>
        </c:ser>
        <c:ser>
          <c:idx val="2"/>
          <c:order val="2"/>
          <c:tx>
            <c:strRef>
              <c:f>Hoja4!$H$6</c:f>
              <c:strCache>
                <c:ptCount val="1"/>
                <c:pt idx="0">
                  <c:v>T3</c:v>
                </c:pt>
              </c:strCache>
            </c:strRef>
          </c:tx>
          <c:marker>
            <c:symbol val="none"/>
          </c:marker>
          <c:cat>
            <c:numRef>
              <c:f>Hoja4!$I$3:$K$3</c:f>
              <c:numCache>
                <c:formatCode>General</c:formatCode>
                <c:ptCount val="3"/>
                <c:pt idx="0">
                  <c:v>10</c:v>
                </c:pt>
                <c:pt idx="1">
                  <c:v>20</c:v>
                </c:pt>
                <c:pt idx="2">
                  <c:v>45</c:v>
                </c:pt>
              </c:numCache>
            </c:numRef>
          </c:cat>
          <c:val>
            <c:numRef>
              <c:f>Hoja4!$I$6:$K$6</c:f>
              <c:numCache>
                <c:formatCode>General</c:formatCode>
                <c:ptCount val="3"/>
                <c:pt idx="0">
                  <c:v>0.51</c:v>
                </c:pt>
                <c:pt idx="1">
                  <c:v>0.55000000000000004</c:v>
                </c:pt>
                <c:pt idx="2">
                  <c:v>0.53</c:v>
                </c:pt>
              </c:numCache>
            </c:numRef>
          </c:val>
          <c:smooth val="0"/>
        </c:ser>
        <c:ser>
          <c:idx val="3"/>
          <c:order val="3"/>
          <c:tx>
            <c:strRef>
              <c:f>Hoja4!$H$7</c:f>
              <c:strCache>
                <c:ptCount val="1"/>
                <c:pt idx="0">
                  <c:v>TESTIGO</c:v>
                </c:pt>
              </c:strCache>
            </c:strRef>
          </c:tx>
          <c:marker>
            <c:symbol val="none"/>
          </c:marker>
          <c:cat>
            <c:numRef>
              <c:f>Hoja4!$I$3:$K$3</c:f>
              <c:numCache>
                <c:formatCode>General</c:formatCode>
                <c:ptCount val="3"/>
                <c:pt idx="0">
                  <c:v>10</c:v>
                </c:pt>
                <c:pt idx="1">
                  <c:v>20</c:v>
                </c:pt>
                <c:pt idx="2">
                  <c:v>45</c:v>
                </c:pt>
              </c:numCache>
            </c:numRef>
          </c:cat>
          <c:val>
            <c:numRef>
              <c:f>Hoja4!$I$7:$K$7</c:f>
              <c:numCache>
                <c:formatCode>General</c:formatCode>
                <c:ptCount val="3"/>
                <c:pt idx="0">
                  <c:v>0.51</c:v>
                </c:pt>
                <c:pt idx="1">
                  <c:v>0.53</c:v>
                </c:pt>
                <c:pt idx="2">
                  <c:v>0.51</c:v>
                </c:pt>
              </c:numCache>
            </c:numRef>
          </c:val>
          <c:smooth val="0"/>
        </c:ser>
        <c:dLbls>
          <c:showLegendKey val="0"/>
          <c:showVal val="0"/>
          <c:showCatName val="0"/>
          <c:showSerName val="0"/>
          <c:showPercent val="0"/>
          <c:showBubbleSize val="0"/>
        </c:dLbls>
        <c:smooth val="0"/>
        <c:axId val="271040048"/>
        <c:axId val="272461352"/>
      </c:lineChart>
      <c:catAx>
        <c:axId val="271040048"/>
        <c:scaling>
          <c:orientation val="minMax"/>
        </c:scaling>
        <c:delete val="0"/>
        <c:axPos val="b"/>
        <c:title>
          <c:tx>
            <c:rich>
              <a:bodyPr rot="0" vert="horz"/>
              <a:lstStyle/>
              <a:p>
                <a:pPr>
                  <a:defRPr/>
                </a:pPr>
                <a:r>
                  <a:rPr lang="en-US"/>
                  <a:t>Días</a:t>
                </a:r>
              </a:p>
            </c:rich>
          </c:tx>
          <c:layout/>
          <c:overlay val="0"/>
        </c:title>
        <c:numFmt formatCode="General" sourceLinked="1"/>
        <c:majorTickMark val="none"/>
        <c:minorTickMark val="none"/>
        <c:tickLblPos val="nextTo"/>
        <c:txPr>
          <a:bodyPr rot="-60000000" vert="horz"/>
          <a:lstStyle/>
          <a:p>
            <a:pPr>
              <a:defRPr/>
            </a:pPr>
            <a:endParaRPr lang="es-EC"/>
          </a:p>
        </c:txPr>
        <c:crossAx val="272461352"/>
        <c:crosses val="autoZero"/>
        <c:auto val="1"/>
        <c:lblAlgn val="ctr"/>
        <c:lblOffset val="100"/>
        <c:noMultiLvlLbl val="0"/>
      </c:catAx>
      <c:valAx>
        <c:axId val="272461352"/>
        <c:scaling>
          <c:orientation val="minMax"/>
        </c:scaling>
        <c:delete val="0"/>
        <c:axPos val="l"/>
        <c:majorGridlines/>
        <c:title>
          <c:tx>
            <c:rich>
              <a:bodyPr rot="-5400000" vert="horz"/>
              <a:lstStyle/>
              <a:p>
                <a:pPr>
                  <a:defRPr/>
                </a:pPr>
                <a:r>
                  <a:rPr lang="en-US"/>
                  <a:t>Metros</a:t>
                </a:r>
              </a:p>
            </c:rich>
          </c:tx>
          <c:layout>
            <c:manualLayout>
              <c:xMode val="edge"/>
              <c:yMode val="edge"/>
              <c:x val="4.109711286089239E-2"/>
              <c:y val="0.42470290172061836"/>
            </c:manualLayout>
          </c:layout>
          <c:overlay val="0"/>
        </c:title>
        <c:numFmt formatCode="General" sourceLinked="1"/>
        <c:majorTickMark val="none"/>
        <c:minorTickMark val="none"/>
        <c:tickLblPos val="nextTo"/>
        <c:txPr>
          <a:bodyPr rot="-60000000" vert="horz"/>
          <a:lstStyle/>
          <a:p>
            <a:pPr>
              <a:defRPr/>
            </a:pPr>
            <a:endParaRPr lang="es-EC"/>
          </a:p>
        </c:txPr>
        <c:crossAx val="271040048"/>
        <c:crosses val="autoZero"/>
        <c:crossBetween val="between"/>
      </c:valAx>
    </c:plotArea>
    <c:legend>
      <c:legendPos val="b"/>
      <c:layout>
        <c:manualLayout>
          <c:xMode val="edge"/>
          <c:yMode val="edge"/>
          <c:x val="0.76986177723487248"/>
          <c:y val="0.12463974689744967"/>
          <c:w val="0.22576932323365273"/>
          <c:h val="0.57880496334395903"/>
        </c:manualLayout>
      </c:layout>
      <c:overlay val="0"/>
      <c:txPr>
        <a:bodyPr rot="0" vert="horz"/>
        <a:lstStyle/>
        <a:p>
          <a:pPr>
            <a:defRPr/>
          </a:pPr>
          <a:endParaRPr lang="es-EC"/>
        </a:p>
      </c:txPr>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0823577547931457"/>
          <c:y val="0.17171296296296296"/>
          <c:w val="0.63806083103429356"/>
          <c:h val="0.65293173055299591"/>
        </c:manualLayout>
      </c:layout>
      <c:lineChart>
        <c:grouping val="standard"/>
        <c:varyColors val="0"/>
        <c:ser>
          <c:idx val="0"/>
          <c:order val="0"/>
          <c:tx>
            <c:strRef>
              <c:f>Hoja5!$F$5</c:f>
              <c:strCache>
                <c:ptCount val="1"/>
                <c:pt idx="0">
                  <c:v>T1</c:v>
                </c:pt>
              </c:strCache>
            </c:strRef>
          </c:tx>
          <c:marker>
            <c:symbol val="none"/>
          </c:marker>
          <c:cat>
            <c:numRef>
              <c:f>Hoja5!$G$4:$I$4</c:f>
              <c:numCache>
                <c:formatCode>General</c:formatCode>
                <c:ptCount val="3"/>
                <c:pt idx="0">
                  <c:v>10</c:v>
                </c:pt>
                <c:pt idx="1">
                  <c:v>20</c:v>
                </c:pt>
                <c:pt idx="2">
                  <c:v>45</c:v>
                </c:pt>
              </c:numCache>
            </c:numRef>
          </c:cat>
          <c:val>
            <c:numRef>
              <c:f>Hoja5!$G$5:$I$5</c:f>
              <c:numCache>
                <c:formatCode>General</c:formatCode>
                <c:ptCount val="3"/>
                <c:pt idx="0">
                  <c:v>19</c:v>
                </c:pt>
                <c:pt idx="1">
                  <c:v>19.25</c:v>
                </c:pt>
                <c:pt idx="2">
                  <c:v>19.25</c:v>
                </c:pt>
              </c:numCache>
            </c:numRef>
          </c:val>
          <c:smooth val="0"/>
        </c:ser>
        <c:ser>
          <c:idx val="1"/>
          <c:order val="1"/>
          <c:tx>
            <c:strRef>
              <c:f>Hoja5!$F$6</c:f>
              <c:strCache>
                <c:ptCount val="1"/>
                <c:pt idx="0">
                  <c:v>T2</c:v>
                </c:pt>
              </c:strCache>
            </c:strRef>
          </c:tx>
          <c:marker>
            <c:symbol val="none"/>
          </c:marker>
          <c:cat>
            <c:numRef>
              <c:f>Hoja5!$G$4:$I$4</c:f>
              <c:numCache>
                <c:formatCode>General</c:formatCode>
                <c:ptCount val="3"/>
                <c:pt idx="0">
                  <c:v>10</c:v>
                </c:pt>
                <c:pt idx="1">
                  <c:v>20</c:v>
                </c:pt>
                <c:pt idx="2">
                  <c:v>45</c:v>
                </c:pt>
              </c:numCache>
            </c:numRef>
          </c:cat>
          <c:val>
            <c:numRef>
              <c:f>Hoja5!$G$6:$I$6</c:f>
              <c:numCache>
                <c:formatCode>General</c:formatCode>
                <c:ptCount val="3"/>
                <c:pt idx="0">
                  <c:v>18.75</c:v>
                </c:pt>
                <c:pt idx="1">
                  <c:v>19</c:v>
                </c:pt>
                <c:pt idx="2">
                  <c:v>19</c:v>
                </c:pt>
              </c:numCache>
            </c:numRef>
          </c:val>
          <c:smooth val="0"/>
        </c:ser>
        <c:ser>
          <c:idx val="2"/>
          <c:order val="2"/>
          <c:tx>
            <c:strRef>
              <c:f>Hoja5!$F$7</c:f>
              <c:strCache>
                <c:ptCount val="1"/>
                <c:pt idx="0">
                  <c:v>T3</c:v>
                </c:pt>
              </c:strCache>
            </c:strRef>
          </c:tx>
          <c:marker>
            <c:symbol val="none"/>
          </c:marker>
          <c:cat>
            <c:numRef>
              <c:f>Hoja5!$G$4:$I$4</c:f>
              <c:numCache>
                <c:formatCode>General</c:formatCode>
                <c:ptCount val="3"/>
                <c:pt idx="0">
                  <c:v>10</c:v>
                </c:pt>
                <c:pt idx="1">
                  <c:v>20</c:v>
                </c:pt>
                <c:pt idx="2">
                  <c:v>45</c:v>
                </c:pt>
              </c:numCache>
            </c:numRef>
          </c:cat>
          <c:val>
            <c:numRef>
              <c:f>Hoja5!$G$7:$I$7</c:f>
              <c:numCache>
                <c:formatCode>General</c:formatCode>
                <c:ptCount val="3"/>
                <c:pt idx="0">
                  <c:v>17.75</c:v>
                </c:pt>
                <c:pt idx="1">
                  <c:v>17.5</c:v>
                </c:pt>
                <c:pt idx="2">
                  <c:v>17.75</c:v>
                </c:pt>
              </c:numCache>
            </c:numRef>
          </c:val>
          <c:smooth val="0"/>
        </c:ser>
        <c:ser>
          <c:idx val="3"/>
          <c:order val="3"/>
          <c:tx>
            <c:strRef>
              <c:f>Hoja5!$F$8</c:f>
              <c:strCache>
                <c:ptCount val="1"/>
                <c:pt idx="0">
                  <c:v>TESTIGO</c:v>
                </c:pt>
              </c:strCache>
            </c:strRef>
          </c:tx>
          <c:marker>
            <c:symbol val="none"/>
          </c:marker>
          <c:cat>
            <c:numRef>
              <c:f>Hoja5!$G$4:$I$4</c:f>
              <c:numCache>
                <c:formatCode>General</c:formatCode>
                <c:ptCount val="3"/>
                <c:pt idx="0">
                  <c:v>10</c:v>
                </c:pt>
                <c:pt idx="1">
                  <c:v>20</c:v>
                </c:pt>
                <c:pt idx="2">
                  <c:v>45</c:v>
                </c:pt>
              </c:numCache>
            </c:numRef>
          </c:cat>
          <c:val>
            <c:numRef>
              <c:f>Hoja5!$G$8:$I$8</c:f>
              <c:numCache>
                <c:formatCode>General</c:formatCode>
                <c:ptCount val="3"/>
                <c:pt idx="0">
                  <c:v>17.75</c:v>
                </c:pt>
                <c:pt idx="1">
                  <c:v>17.25</c:v>
                </c:pt>
                <c:pt idx="2">
                  <c:v>17.5</c:v>
                </c:pt>
              </c:numCache>
            </c:numRef>
          </c:val>
          <c:smooth val="0"/>
        </c:ser>
        <c:dLbls>
          <c:showLegendKey val="0"/>
          <c:showVal val="0"/>
          <c:showCatName val="0"/>
          <c:showSerName val="0"/>
          <c:showPercent val="0"/>
          <c:showBubbleSize val="0"/>
        </c:dLbls>
        <c:smooth val="0"/>
        <c:axId val="272461744"/>
        <c:axId val="272459784"/>
      </c:lineChart>
      <c:catAx>
        <c:axId val="272461744"/>
        <c:scaling>
          <c:orientation val="minMax"/>
        </c:scaling>
        <c:delete val="0"/>
        <c:axPos val="b"/>
        <c:title>
          <c:tx>
            <c:rich>
              <a:bodyPr rot="0" vert="horz"/>
              <a:lstStyle/>
              <a:p>
                <a:pPr>
                  <a:defRPr/>
                </a:pPr>
                <a:r>
                  <a:rPr lang="en-US"/>
                  <a:t>Días</a:t>
                </a:r>
              </a:p>
            </c:rich>
          </c:tx>
          <c:layout/>
          <c:overlay val="0"/>
        </c:title>
        <c:numFmt formatCode="General" sourceLinked="1"/>
        <c:majorTickMark val="none"/>
        <c:minorTickMark val="none"/>
        <c:tickLblPos val="nextTo"/>
        <c:txPr>
          <a:bodyPr rot="-60000000" vert="horz"/>
          <a:lstStyle/>
          <a:p>
            <a:pPr>
              <a:defRPr/>
            </a:pPr>
            <a:endParaRPr lang="es-EC"/>
          </a:p>
        </c:txPr>
        <c:crossAx val="272459784"/>
        <c:crosses val="autoZero"/>
        <c:auto val="1"/>
        <c:lblAlgn val="ctr"/>
        <c:lblOffset val="100"/>
        <c:noMultiLvlLbl val="0"/>
      </c:catAx>
      <c:valAx>
        <c:axId val="272459784"/>
        <c:scaling>
          <c:orientation val="minMax"/>
        </c:scaling>
        <c:delete val="0"/>
        <c:axPos val="l"/>
        <c:majorGridlines/>
        <c:title>
          <c:tx>
            <c:rich>
              <a:bodyPr rot="-5400000" vert="horz"/>
              <a:lstStyle/>
              <a:p>
                <a:pPr>
                  <a:defRPr/>
                </a:pPr>
                <a:r>
                  <a:rPr lang="en-US"/>
                  <a:t>mm</a:t>
                </a:r>
              </a:p>
            </c:rich>
          </c:tx>
          <c:layout/>
          <c:overlay val="0"/>
        </c:title>
        <c:numFmt formatCode="General" sourceLinked="1"/>
        <c:majorTickMark val="none"/>
        <c:minorTickMark val="none"/>
        <c:tickLblPos val="nextTo"/>
        <c:txPr>
          <a:bodyPr rot="-60000000" vert="horz"/>
          <a:lstStyle/>
          <a:p>
            <a:pPr>
              <a:defRPr/>
            </a:pPr>
            <a:endParaRPr lang="es-EC"/>
          </a:p>
        </c:txPr>
        <c:crossAx val="272461744"/>
        <c:crosses val="autoZero"/>
        <c:crossBetween val="between"/>
      </c:valAx>
    </c:plotArea>
    <c:legend>
      <c:legendPos val="b"/>
      <c:layout>
        <c:manualLayout>
          <c:xMode val="edge"/>
          <c:yMode val="edge"/>
          <c:x val="0.71498627988442787"/>
          <c:y val="8.5940962025161535E-2"/>
          <c:w val="0.24971885252098783"/>
          <c:h val="0.79254353243661813"/>
        </c:manualLayout>
      </c:layout>
      <c:overlay val="0"/>
      <c:txPr>
        <a:bodyPr rot="0" vert="horz"/>
        <a:lstStyle/>
        <a:p>
          <a:pPr>
            <a:defRPr/>
          </a:pPr>
          <a:endParaRPr lang="es-EC"/>
        </a:p>
      </c:txPr>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548381452318461"/>
          <c:y val="7.5016090729520396E-2"/>
          <c:w val="0.84438263731642227"/>
          <c:h val="0.71941318773997376"/>
        </c:manualLayout>
      </c:layout>
      <c:scatterChart>
        <c:scatterStyle val="smoothMarker"/>
        <c:varyColors val="0"/>
        <c:ser>
          <c:idx val="0"/>
          <c:order val="0"/>
          <c:marker>
            <c:symbol val="none"/>
          </c:marker>
          <c:trendline>
            <c:trendlineType val="linear"/>
            <c:dispRSqr val="1"/>
            <c:dispEq val="1"/>
            <c:trendlineLbl>
              <c:layout>
                <c:manualLayout>
                  <c:x val="-2.0888888888888887E-2"/>
                  <c:y val="-0.49364209682123067"/>
                </c:manualLayout>
              </c:layout>
              <c:tx>
                <c:rich>
                  <a:bodyPr rot="0" vert="horz"/>
                  <a:lstStyle/>
                  <a:p>
                    <a:pPr>
                      <a:defRPr/>
                    </a:pPr>
                    <a:r>
                      <a:rPr lang="en-US"/>
                      <a:t>y = -0,5986x + 36,779</a:t>
                    </a:r>
                    <a:br>
                      <a:rPr lang="en-US"/>
                    </a:br>
                    <a:r>
                      <a:rPr lang="en-US"/>
                      <a:t>R² = 0,9534</a:t>
                    </a:r>
                  </a:p>
                </c:rich>
              </c:tx>
              <c:numFmt formatCode="General" sourceLinked="0"/>
              <c:spPr>
                <a:noFill/>
                <a:ln>
                  <a:noFill/>
                </a:ln>
                <a:effectLst/>
              </c:spPr>
            </c:trendlineLbl>
          </c:trendline>
          <c:xVal>
            <c:numRef>
              <c:f>Hoja1!$I$16:$I$22</c:f>
              <c:numCache>
                <c:formatCode>General</c:formatCode>
                <c:ptCount val="7"/>
                <c:pt idx="0">
                  <c:v>10</c:v>
                </c:pt>
                <c:pt idx="1">
                  <c:v>15</c:v>
                </c:pt>
                <c:pt idx="2">
                  <c:v>20</c:v>
                </c:pt>
                <c:pt idx="3">
                  <c:v>25</c:v>
                </c:pt>
                <c:pt idx="4">
                  <c:v>30</c:v>
                </c:pt>
                <c:pt idx="5">
                  <c:v>35</c:v>
                </c:pt>
                <c:pt idx="6">
                  <c:v>40</c:v>
                </c:pt>
              </c:numCache>
            </c:numRef>
          </c:xVal>
          <c:yVal>
            <c:numRef>
              <c:f>Hoja1!$J$16:$J$22</c:f>
              <c:numCache>
                <c:formatCode>General</c:formatCode>
                <c:ptCount val="7"/>
                <c:pt idx="0">
                  <c:v>32</c:v>
                </c:pt>
                <c:pt idx="1">
                  <c:v>28</c:v>
                </c:pt>
                <c:pt idx="2">
                  <c:v>25</c:v>
                </c:pt>
                <c:pt idx="3">
                  <c:v>20</c:v>
                </c:pt>
                <c:pt idx="4">
                  <c:v>17.2</c:v>
                </c:pt>
                <c:pt idx="5">
                  <c:v>15.5</c:v>
                </c:pt>
                <c:pt idx="6">
                  <c:v>15</c:v>
                </c:pt>
              </c:numCache>
            </c:numRef>
          </c:yVal>
          <c:smooth val="1"/>
        </c:ser>
        <c:dLbls>
          <c:showLegendKey val="0"/>
          <c:showVal val="0"/>
          <c:showCatName val="0"/>
          <c:showSerName val="0"/>
          <c:showPercent val="0"/>
          <c:showBubbleSize val="0"/>
        </c:dLbls>
        <c:axId val="272462136"/>
        <c:axId val="272459000"/>
      </c:scatterChart>
      <c:valAx>
        <c:axId val="272462136"/>
        <c:scaling>
          <c:orientation val="minMax"/>
          <c:max val="40"/>
          <c:min val="10"/>
        </c:scaling>
        <c:delete val="0"/>
        <c:axPos val="b"/>
        <c:majorGridlines/>
        <c:title>
          <c:tx>
            <c:rich>
              <a:bodyPr rot="0" vert="horz"/>
              <a:lstStyle/>
              <a:p>
                <a:pPr>
                  <a:defRPr/>
                </a:pPr>
                <a:r>
                  <a:rPr lang="en-US"/>
                  <a:t>Centibares</a:t>
                </a:r>
              </a:p>
            </c:rich>
          </c:tx>
          <c:layout/>
          <c:overlay val="0"/>
        </c:title>
        <c:numFmt formatCode="General" sourceLinked="1"/>
        <c:majorTickMark val="none"/>
        <c:minorTickMark val="none"/>
        <c:tickLblPos val="nextTo"/>
        <c:txPr>
          <a:bodyPr rot="-60000000" vert="horz"/>
          <a:lstStyle/>
          <a:p>
            <a:pPr>
              <a:defRPr/>
            </a:pPr>
            <a:endParaRPr lang="es-EC"/>
          </a:p>
        </c:txPr>
        <c:crossAx val="272459000"/>
        <c:crosses val="autoZero"/>
        <c:crossBetween val="midCat"/>
      </c:valAx>
      <c:valAx>
        <c:axId val="272459000"/>
        <c:scaling>
          <c:orientation val="minMax"/>
          <c:min val="13"/>
        </c:scaling>
        <c:delete val="0"/>
        <c:axPos val="l"/>
        <c:majorGridlines/>
        <c:title>
          <c:tx>
            <c:rich>
              <a:bodyPr rot="-5400000" vert="horz"/>
              <a:lstStyle/>
              <a:p>
                <a:pPr>
                  <a:defRPr/>
                </a:pPr>
                <a:r>
                  <a:rPr lang="en-US"/>
                  <a:t>% </a:t>
                </a:r>
              </a:p>
            </c:rich>
          </c:tx>
          <c:layout/>
          <c:overlay val="0"/>
        </c:title>
        <c:numFmt formatCode="General" sourceLinked="1"/>
        <c:majorTickMark val="none"/>
        <c:minorTickMark val="none"/>
        <c:tickLblPos val="nextTo"/>
        <c:txPr>
          <a:bodyPr rot="-60000000" vert="horz"/>
          <a:lstStyle/>
          <a:p>
            <a:pPr>
              <a:defRPr/>
            </a:pPr>
            <a:endParaRPr lang="es-EC"/>
          </a:p>
        </c:txPr>
        <c:crossAx val="272462136"/>
        <c:crosses val="autoZero"/>
        <c:crossBetween val="midCat"/>
      </c:valAx>
    </c:plotArea>
    <c:plotVisOnly val="1"/>
    <c:dispBlanksAs val="gap"/>
    <c:showDLblsOverMax val="0"/>
  </c:chart>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8.9483759842519689E-2"/>
          <c:y val="8.5162765578567515E-2"/>
          <c:w val="0.89662729658792661"/>
          <c:h val="0.58006892013116429"/>
        </c:manualLayout>
      </c:layout>
      <c:lineChart>
        <c:grouping val="standard"/>
        <c:varyColors val="0"/>
        <c:ser>
          <c:idx val="0"/>
          <c:order val="0"/>
          <c:tx>
            <c:strRef>
              <c:f>Hoja3!$D$9</c:f>
              <c:strCache>
                <c:ptCount val="1"/>
                <c:pt idx="0">
                  <c:v>T1= 100% cc</c:v>
                </c:pt>
              </c:strCache>
            </c:strRef>
          </c:tx>
          <c:marker>
            <c:symbol val="none"/>
          </c:marker>
          <c:cat>
            <c:numRef>
              <c:f>Hoja3!$E$8:$O$8</c:f>
              <c:numCache>
                <c:formatCode>General</c:formatCode>
                <c:ptCount val="11"/>
                <c:pt idx="0">
                  <c:v>0</c:v>
                </c:pt>
                <c:pt idx="1">
                  <c:v>2</c:v>
                </c:pt>
                <c:pt idx="2">
                  <c:v>4</c:v>
                </c:pt>
                <c:pt idx="3">
                  <c:v>6</c:v>
                </c:pt>
                <c:pt idx="4">
                  <c:v>8</c:v>
                </c:pt>
                <c:pt idx="5">
                  <c:v>10</c:v>
                </c:pt>
                <c:pt idx="6">
                  <c:v>12</c:v>
                </c:pt>
                <c:pt idx="7">
                  <c:v>14</c:v>
                </c:pt>
                <c:pt idx="8">
                  <c:v>16</c:v>
                </c:pt>
                <c:pt idx="9">
                  <c:v>18</c:v>
                </c:pt>
                <c:pt idx="10">
                  <c:v>20</c:v>
                </c:pt>
              </c:numCache>
            </c:numRef>
          </c:cat>
          <c:val>
            <c:numRef>
              <c:f>Hoja3!$E$9:$O$9</c:f>
              <c:numCache>
                <c:formatCode>General</c:formatCode>
                <c:ptCount val="11"/>
                <c:pt idx="0">
                  <c:v>0.32000000000000012</c:v>
                </c:pt>
                <c:pt idx="1">
                  <c:v>0.32000000000000012</c:v>
                </c:pt>
                <c:pt idx="2">
                  <c:v>0.32000000000000012</c:v>
                </c:pt>
                <c:pt idx="3">
                  <c:v>0.32000000000000012</c:v>
                </c:pt>
                <c:pt idx="4">
                  <c:v>0.32000000000000012</c:v>
                </c:pt>
                <c:pt idx="5">
                  <c:v>0.32000000000000012</c:v>
                </c:pt>
                <c:pt idx="6">
                  <c:v>0.32000000000000012</c:v>
                </c:pt>
                <c:pt idx="7">
                  <c:v>0.32000000000000012</c:v>
                </c:pt>
                <c:pt idx="8">
                  <c:v>0.32000000000000012</c:v>
                </c:pt>
                <c:pt idx="9">
                  <c:v>0.32000000000000012</c:v>
                </c:pt>
                <c:pt idx="10">
                  <c:v>0.32000000000000012</c:v>
                </c:pt>
              </c:numCache>
            </c:numRef>
          </c:val>
          <c:smooth val="0"/>
        </c:ser>
        <c:ser>
          <c:idx val="1"/>
          <c:order val="1"/>
          <c:tx>
            <c:strRef>
              <c:f>Hoja3!$D$10</c:f>
              <c:strCache>
                <c:ptCount val="1"/>
                <c:pt idx="0">
                  <c:v>Limite minimo de riego (humedad)</c:v>
                </c:pt>
              </c:strCache>
            </c:strRef>
          </c:tx>
          <c:marker>
            <c:symbol val="none"/>
          </c:marker>
          <c:cat>
            <c:numRef>
              <c:f>Hoja3!$E$8:$O$8</c:f>
              <c:numCache>
                <c:formatCode>General</c:formatCode>
                <c:ptCount val="11"/>
                <c:pt idx="0">
                  <c:v>0</c:v>
                </c:pt>
                <c:pt idx="1">
                  <c:v>2</c:v>
                </c:pt>
                <c:pt idx="2">
                  <c:v>4</c:v>
                </c:pt>
                <c:pt idx="3">
                  <c:v>6</c:v>
                </c:pt>
                <c:pt idx="4">
                  <c:v>8</c:v>
                </c:pt>
                <c:pt idx="5">
                  <c:v>10</c:v>
                </c:pt>
                <c:pt idx="6">
                  <c:v>12</c:v>
                </c:pt>
                <c:pt idx="7">
                  <c:v>14</c:v>
                </c:pt>
                <c:pt idx="8">
                  <c:v>16</c:v>
                </c:pt>
                <c:pt idx="9">
                  <c:v>18</c:v>
                </c:pt>
                <c:pt idx="10">
                  <c:v>20</c:v>
                </c:pt>
              </c:numCache>
            </c:numRef>
          </c:cat>
          <c:val>
            <c:numRef>
              <c:f>Hoja3!$E$10:$O$10</c:f>
              <c:numCache>
                <c:formatCode>General</c:formatCode>
                <c:ptCount val="11"/>
                <c:pt idx="0">
                  <c:v>0.28000000000000008</c:v>
                </c:pt>
                <c:pt idx="1">
                  <c:v>0.28000000000000008</c:v>
                </c:pt>
                <c:pt idx="2">
                  <c:v>0.28000000000000008</c:v>
                </c:pt>
                <c:pt idx="3">
                  <c:v>0.28000000000000008</c:v>
                </c:pt>
                <c:pt idx="4">
                  <c:v>0.28000000000000008</c:v>
                </c:pt>
                <c:pt idx="5">
                  <c:v>0.28000000000000008</c:v>
                </c:pt>
                <c:pt idx="6">
                  <c:v>0.28000000000000008</c:v>
                </c:pt>
                <c:pt idx="7">
                  <c:v>0.28000000000000008</c:v>
                </c:pt>
                <c:pt idx="8">
                  <c:v>0.28000000000000008</c:v>
                </c:pt>
                <c:pt idx="9">
                  <c:v>0.28000000000000008</c:v>
                </c:pt>
                <c:pt idx="10">
                  <c:v>0.28000000000000008</c:v>
                </c:pt>
              </c:numCache>
            </c:numRef>
          </c:val>
          <c:smooth val="0"/>
        </c:ser>
        <c:ser>
          <c:idx val="2"/>
          <c:order val="2"/>
          <c:tx>
            <c:strRef>
              <c:f>Hoja3!$D$11</c:f>
              <c:strCache>
                <c:ptCount val="1"/>
                <c:pt idx="0">
                  <c:v>Precipitacion (mm/dia)</c:v>
                </c:pt>
              </c:strCache>
            </c:strRef>
          </c:tx>
          <c:marker>
            <c:symbol val="none"/>
          </c:marker>
          <c:cat>
            <c:numRef>
              <c:f>Hoja3!$E$8:$O$8</c:f>
              <c:numCache>
                <c:formatCode>General</c:formatCode>
                <c:ptCount val="11"/>
                <c:pt idx="0">
                  <c:v>0</c:v>
                </c:pt>
                <c:pt idx="1">
                  <c:v>2</c:v>
                </c:pt>
                <c:pt idx="2">
                  <c:v>4</c:v>
                </c:pt>
                <c:pt idx="3">
                  <c:v>6</c:v>
                </c:pt>
                <c:pt idx="4">
                  <c:v>8</c:v>
                </c:pt>
                <c:pt idx="5">
                  <c:v>10</c:v>
                </c:pt>
                <c:pt idx="6">
                  <c:v>12</c:v>
                </c:pt>
                <c:pt idx="7">
                  <c:v>14</c:v>
                </c:pt>
                <c:pt idx="8">
                  <c:v>16</c:v>
                </c:pt>
                <c:pt idx="9">
                  <c:v>18</c:v>
                </c:pt>
                <c:pt idx="10">
                  <c:v>20</c:v>
                </c:pt>
              </c:numCache>
            </c:numRef>
          </c:cat>
          <c:val>
            <c:numRef>
              <c:f>Hoja3!$E$11:$O$11</c:f>
              <c:numCache>
                <c:formatCode>General</c:formatCode>
                <c:ptCount val="11"/>
                <c:pt idx="0">
                  <c:v>2.0000000000000007E-2</c:v>
                </c:pt>
                <c:pt idx="1">
                  <c:v>2.0000000000000007E-2</c:v>
                </c:pt>
                <c:pt idx="2">
                  <c:v>2.0000000000000007E-2</c:v>
                </c:pt>
                <c:pt idx="3">
                  <c:v>2.0000000000000007E-2</c:v>
                </c:pt>
                <c:pt idx="4">
                  <c:v>2.0000000000000007E-2</c:v>
                </c:pt>
                <c:pt idx="5">
                  <c:v>2.0000000000000007E-2</c:v>
                </c:pt>
                <c:pt idx="6">
                  <c:v>2.0000000000000007E-2</c:v>
                </c:pt>
                <c:pt idx="7">
                  <c:v>2.0000000000000007E-2</c:v>
                </c:pt>
                <c:pt idx="8">
                  <c:v>2.0000000000000007E-2</c:v>
                </c:pt>
                <c:pt idx="9">
                  <c:v>2.0000000000000007E-2</c:v>
                </c:pt>
                <c:pt idx="10">
                  <c:v>2.0000000000000007E-2</c:v>
                </c:pt>
              </c:numCache>
            </c:numRef>
          </c:val>
          <c:smooth val="0"/>
        </c:ser>
        <c:ser>
          <c:idx val="3"/>
          <c:order val="3"/>
          <c:tx>
            <c:strRef>
              <c:f>Hoja3!$D$12</c:f>
              <c:strCache>
                <c:ptCount val="1"/>
                <c:pt idx="0">
                  <c:v>Programación T1</c:v>
                </c:pt>
              </c:strCache>
            </c:strRef>
          </c:tx>
          <c:marker>
            <c:symbol val="none"/>
          </c:marker>
          <c:cat>
            <c:numRef>
              <c:f>Hoja3!$E$8:$O$8</c:f>
              <c:numCache>
                <c:formatCode>General</c:formatCode>
                <c:ptCount val="11"/>
                <c:pt idx="0">
                  <c:v>0</c:v>
                </c:pt>
                <c:pt idx="1">
                  <c:v>2</c:v>
                </c:pt>
                <c:pt idx="2">
                  <c:v>4</c:v>
                </c:pt>
                <c:pt idx="3">
                  <c:v>6</c:v>
                </c:pt>
                <c:pt idx="4">
                  <c:v>8</c:v>
                </c:pt>
                <c:pt idx="5">
                  <c:v>10</c:v>
                </c:pt>
                <c:pt idx="6">
                  <c:v>12</c:v>
                </c:pt>
                <c:pt idx="7">
                  <c:v>14</c:v>
                </c:pt>
                <c:pt idx="8">
                  <c:v>16</c:v>
                </c:pt>
                <c:pt idx="9">
                  <c:v>18</c:v>
                </c:pt>
                <c:pt idx="10">
                  <c:v>20</c:v>
                </c:pt>
              </c:numCache>
            </c:numRef>
          </c:cat>
          <c:val>
            <c:numRef>
              <c:f>Hoja3!$E$12:$O$12</c:f>
              <c:numCache>
                <c:formatCode>General</c:formatCode>
                <c:ptCount val="11"/>
                <c:pt idx="0">
                  <c:v>0.32000000000000012</c:v>
                </c:pt>
                <c:pt idx="1">
                  <c:v>0.28000000000000008</c:v>
                </c:pt>
                <c:pt idx="2">
                  <c:v>0.32000000000000012</c:v>
                </c:pt>
                <c:pt idx="3">
                  <c:v>0.28000000000000008</c:v>
                </c:pt>
                <c:pt idx="4">
                  <c:v>0.32000000000000012</c:v>
                </c:pt>
                <c:pt idx="5">
                  <c:v>0.28000000000000008</c:v>
                </c:pt>
                <c:pt idx="6">
                  <c:v>0.32000000000000012</c:v>
                </c:pt>
                <c:pt idx="7">
                  <c:v>0.28000000000000008</c:v>
                </c:pt>
                <c:pt idx="8">
                  <c:v>0.32000000000000012</c:v>
                </c:pt>
                <c:pt idx="9">
                  <c:v>0.28000000000000008</c:v>
                </c:pt>
                <c:pt idx="10">
                  <c:v>0.32000000000000012</c:v>
                </c:pt>
              </c:numCache>
            </c:numRef>
          </c:val>
          <c:smooth val="0"/>
        </c:ser>
        <c:ser>
          <c:idx val="4"/>
          <c:order val="4"/>
          <c:tx>
            <c:strRef>
              <c:f>Hoja3!$D$13</c:f>
              <c:strCache>
                <c:ptCount val="1"/>
                <c:pt idx="0">
                  <c:v>C.C.</c:v>
                </c:pt>
              </c:strCache>
            </c:strRef>
          </c:tx>
          <c:marker>
            <c:symbol val="none"/>
          </c:marker>
          <c:cat>
            <c:numRef>
              <c:f>Hoja3!$E$8:$O$8</c:f>
              <c:numCache>
                <c:formatCode>General</c:formatCode>
                <c:ptCount val="11"/>
                <c:pt idx="0">
                  <c:v>0</c:v>
                </c:pt>
                <c:pt idx="1">
                  <c:v>2</c:v>
                </c:pt>
                <c:pt idx="2">
                  <c:v>4</c:v>
                </c:pt>
                <c:pt idx="3">
                  <c:v>6</c:v>
                </c:pt>
                <c:pt idx="4">
                  <c:v>8</c:v>
                </c:pt>
                <c:pt idx="5">
                  <c:v>10</c:v>
                </c:pt>
                <c:pt idx="6">
                  <c:v>12</c:v>
                </c:pt>
                <c:pt idx="7">
                  <c:v>14</c:v>
                </c:pt>
                <c:pt idx="8">
                  <c:v>16</c:v>
                </c:pt>
                <c:pt idx="9">
                  <c:v>18</c:v>
                </c:pt>
                <c:pt idx="10">
                  <c:v>20</c:v>
                </c:pt>
              </c:numCache>
            </c:numRef>
          </c:cat>
          <c:val>
            <c:numRef>
              <c:f>Hoja3!$E$13:$O$13</c:f>
              <c:numCache>
                <c:formatCode>General</c:formatCode>
                <c:ptCount val="11"/>
                <c:pt idx="0">
                  <c:v>0.32000000000000012</c:v>
                </c:pt>
                <c:pt idx="1">
                  <c:v>0.32000000000000012</c:v>
                </c:pt>
                <c:pt idx="2">
                  <c:v>0.32000000000000012</c:v>
                </c:pt>
                <c:pt idx="3">
                  <c:v>0.32000000000000012</c:v>
                </c:pt>
                <c:pt idx="4">
                  <c:v>0.32000000000000012</c:v>
                </c:pt>
                <c:pt idx="5">
                  <c:v>0.32000000000000012</c:v>
                </c:pt>
                <c:pt idx="6">
                  <c:v>0.32000000000000012</c:v>
                </c:pt>
                <c:pt idx="7">
                  <c:v>0.32000000000000012</c:v>
                </c:pt>
                <c:pt idx="8">
                  <c:v>0.32000000000000012</c:v>
                </c:pt>
                <c:pt idx="9">
                  <c:v>0.32000000000000012</c:v>
                </c:pt>
                <c:pt idx="10">
                  <c:v>0.32000000000000012</c:v>
                </c:pt>
              </c:numCache>
            </c:numRef>
          </c:val>
          <c:smooth val="0"/>
        </c:ser>
        <c:ser>
          <c:idx val="5"/>
          <c:order val="5"/>
          <c:tx>
            <c:strRef>
              <c:f>Hoja3!$D$14</c:f>
              <c:strCache>
                <c:ptCount val="1"/>
                <c:pt idx="0">
                  <c:v>Saturacion</c:v>
                </c:pt>
              </c:strCache>
            </c:strRef>
          </c:tx>
          <c:marker>
            <c:symbol val="none"/>
          </c:marker>
          <c:cat>
            <c:numRef>
              <c:f>Hoja3!$E$8:$O$8</c:f>
              <c:numCache>
                <c:formatCode>General</c:formatCode>
                <c:ptCount val="11"/>
                <c:pt idx="0">
                  <c:v>0</c:v>
                </c:pt>
                <c:pt idx="1">
                  <c:v>2</c:v>
                </c:pt>
                <c:pt idx="2">
                  <c:v>4</c:v>
                </c:pt>
                <c:pt idx="3">
                  <c:v>6</c:v>
                </c:pt>
                <c:pt idx="4">
                  <c:v>8</c:v>
                </c:pt>
                <c:pt idx="5">
                  <c:v>10</c:v>
                </c:pt>
                <c:pt idx="6">
                  <c:v>12</c:v>
                </c:pt>
                <c:pt idx="7">
                  <c:v>14</c:v>
                </c:pt>
                <c:pt idx="8">
                  <c:v>16</c:v>
                </c:pt>
                <c:pt idx="9">
                  <c:v>18</c:v>
                </c:pt>
                <c:pt idx="10">
                  <c:v>20</c:v>
                </c:pt>
              </c:numCache>
            </c:numRef>
          </c:cat>
          <c:val>
            <c:numRef>
              <c:f>Hoja3!$E$14:$O$14</c:f>
              <c:numCache>
                <c:formatCode>General</c:formatCode>
                <c:ptCount val="11"/>
                <c:pt idx="0">
                  <c:v>0.35000000000000009</c:v>
                </c:pt>
                <c:pt idx="1">
                  <c:v>0.35000000000000009</c:v>
                </c:pt>
                <c:pt idx="2">
                  <c:v>0.35000000000000009</c:v>
                </c:pt>
                <c:pt idx="3">
                  <c:v>0.35000000000000009</c:v>
                </c:pt>
                <c:pt idx="4">
                  <c:v>0.35000000000000009</c:v>
                </c:pt>
                <c:pt idx="5">
                  <c:v>0.35000000000000009</c:v>
                </c:pt>
                <c:pt idx="6">
                  <c:v>0.35000000000000009</c:v>
                </c:pt>
                <c:pt idx="7">
                  <c:v>0.35000000000000009</c:v>
                </c:pt>
                <c:pt idx="8">
                  <c:v>0.35000000000000009</c:v>
                </c:pt>
                <c:pt idx="9">
                  <c:v>0.35000000000000009</c:v>
                </c:pt>
                <c:pt idx="10">
                  <c:v>0.35000000000000009</c:v>
                </c:pt>
              </c:numCache>
            </c:numRef>
          </c:val>
          <c:smooth val="0"/>
        </c:ser>
        <c:ser>
          <c:idx val="6"/>
          <c:order val="6"/>
          <c:tx>
            <c:strRef>
              <c:f>Hoja3!$D$15</c:f>
              <c:strCache>
                <c:ptCount val="1"/>
                <c:pt idx="0">
                  <c:v>P.M.P.</c:v>
                </c:pt>
              </c:strCache>
            </c:strRef>
          </c:tx>
          <c:marker>
            <c:symbol val="none"/>
          </c:marker>
          <c:cat>
            <c:numRef>
              <c:f>Hoja3!$E$8:$O$8</c:f>
              <c:numCache>
                <c:formatCode>General</c:formatCode>
                <c:ptCount val="11"/>
                <c:pt idx="0">
                  <c:v>0</c:v>
                </c:pt>
                <c:pt idx="1">
                  <c:v>2</c:v>
                </c:pt>
                <c:pt idx="2">
                  <c:v>4</c:v>
                </c:pt>
                <c:pt idx="3">
                  <c:v>6</c:v>
                </c:pt>
                <c:pt idx="4">
                  <c:v>8</c:v>
                </c:pt>
                <c:pt idx="5">
                  <c:v>10</c:v>
                </c:pt>
                <c:pt idx="6">
                  <c:v>12</c:v>
                </c:pt>
                <c:pt idx="7">
                  <c:v>14</c:v>
                </c:pt>
                <c:pt idx="8">
                  <c:v>16</c:v>
                </c:pt>
                <c:pt idx="9">
                  <c:v>18</c:v>
                </c:pt>
                <c:pt idx="10">
                  <c:v>20</c:v>
                </c:pt>
              </c:numCache>
            </c:numRef>
          </c:cat>
          <c:val>
            <c:numRef>
              <c:f>Hoja3!$E$15:$O$15</c:f>
              <c:numCache>
                <c:formatCode>General</c:formatCode>
                <c:ptCount val="11"/>
                <c:pt idx="0">
                  <c:v>0.14000000000000001</c:v>
                </c:pt>
                <c:pt idx="1">
                  <c:v>0.14000000000000001</c:v>
                </c:pt>
                <c:pt idx="2">
                  <c:v>0.14000000000000001</c:v>
                </c:pt>
                <c:pt idx="3">
                  <c:v>0.14000000000000001</c:v>
                </c:pt>
                <c:pt idx="4">
                  <c:v>0.14000000000000001</c:v>
                </c:pt>
                <c:pt idx="5">
                  <c:v>0.14000000000000001</c:v>
                </c:pt>
                <c:pt idx="6">
                  <c:v>0.14000000000000001</c:v>
                </c:pt>
                <c:pt idx="7">
                  <c:v>0.14000000000000001</c:v>
                </c:pt>
                <c:pt idx="8">
                  <c:v>0.14000000000000001</c:v>
                </c:pt>
                <c:pt idx="9">
                  <c:v>0.14000000000000001</c:v>
                </c:pt>
                <c:pt idx="10">
                  <c:v>0.14000000000000001</c:v>
                </c:pt>
              </c:numCache>
            </c:numRef>
          </c:val>
          <c:smooth val="0"/>
        </c:ser>
        <c:ser>
          <c:idx val="7"/>
          <c:order val="7"/>
          <c:tx>
            <c:strRef>
              <c:f>Hoja3!$D$16</c:f>
              <c:strCache>
                <c:ptCount val="1"/>
                <c:pt idx="0">
                  <c:v>Programación T2</c:v>
                </c:pt>
              </c:strCache>
            </c:strRef>
          </c:tx>
          <c:marker>
            <c:symbol val="none"/>
          </c:marker>
          <c:cat>
            <c:numRef>
              <c:f>Hoja3!$E$8:$O$8</c:f>
              <c:numCache>
                <c:formatCode>General</c:formatCode>
                <c:ptCount val="11"/>
                <c:pt idx="0">
                  <c:v>0</c:v>
                </c:pt>
                <c:pt idx="1">
                  <c:v>2</c:v>
                </c:pt>
                <c:pt idx="2">
                  <c:v>4</c:v>
                </c:pt>
                <c:pt idx="3">
                  <c:v>6</c:v>
                </c:pt>
                <c:pt idx="4">
                  <c:v>8</c:v>
                </c:pt>
                <c:pt idx="5">
                  <c:v>10</c:v>
                </c:pt>
                <c:pt idx="6">
                  <c:v>12</c:v>
                </c:pt>
                <c:pt idx="7">
                  <c:v>14</c:v>
                </c:pt>
                <c:pt idx="8">
                  <c:v>16</c:v>
                </c:pt>
                <c:pt idx="9">
                  <c:v>18</c:v>
                </c:pt>
                <c:pt idx="10">
                  <c:v>20</c:v>
                </c:pt>
              </c:numCache>
            </c:numRef>
          </c:cat>
          <c:val>
            <c:numRef>
              <c:f>Hoja3!$E$16:$O$16</c:f>
              <c:numCache>
                <c:formatCode>General</c:formatCode>
                <c:ptCount val="11"/>
                <c:pt idx="2">
                  <c:v>0.25</c:v>
                </c:pt>
                <c:pt idx="3">
                  <c:v>0.22</c:v>
                </c:pt>
                <c:pt idx="4">
                  <c:v>0.25</c:v>
                </c:pt>
                <c:pt idx="5">
                  <c:v>0.22</c:v>
                </c:pt>
                <c:pt idx="6">
                  <c:v>0.25</c:v>
                </c:pt>
                <c:pt idx="7">
                  <c:v>0.22</c:v>
                </c:pt>
                <c:pt idx="8">
                  <c:v>0.25</c:v>
                </c:pt>
                <c:pt idx="9">
                  <c:v>0.22</c:v>
                </c:pt>
                <c:pt idx="10">
                  <c:v>0.25</c:v>
                </c:pt>
              </c:numCache>
            </c:numRef>
          </c:val>
          <c:smooth val="0"/>
        </c:ser>
        <c:ser>
          <c:idx val="8"/>
          <c:order val="8"/>
          <c:tx>
            <c:strRef>
              <c:f>Hoja3!$D$17</c:f>
              <c:strCache>
                <c:ptCount val="1"/>
                <c:pt idx="0">
                  <c:v>Pogramación T3</c:v>
                </c:pt>
              </c:strCache>
            </c:strRef>
          </c:tx>
          <c:marker>
            <c:symbol val="none"/>
          </c:marker>
          <c:cat>
            <c:numRef>
              <c:f>Hoja3!$E$8:$O$8</c:f>
              <c:numCache>
                <c:formatCode>General</c:formatCode>
                <c:ptCount val="11"/>
                <c:pt idx="0">
                  <c:v>0</c:v>
                </c:pt>
                <c:pt idx="1">
                  <c:v>2</c:v>
                </c:pt>
                <c:pt idx="2">
                  <c:v>4</c:v>
                </c:pt>
                <c:pt idx="3">
                  <c:v>6</c:v>
                </c:pt>
                <c:pt idx="4">
                  <c:v>8</c:v>
                </c:pt>
                <c:pt idx="5">
                  <c:v>10</c:v>
                </c:pt>
                <c:pt idx="6">
                  <c:v>12</c:v>
                </c:pt>
                <c:pt idx="7">
                  <c:v>14</c:v>
                </c:pt>
                <c:pt idx="8">
                  <c:v>16</c:v>
                </c:pt>
                <c:pt idx="9">
                  <c:v>18</c:v>
                </c:pt>
                <c:pt idx="10">
                  <c:v>20</c:v>
                </c:pt>
              </c:numCache>
            </c:numRef>
          </c:cat>
          <c:val>
            <c:numRef>
              <c:f>Hoja3!$E$17:$O$17</c:f>
              <c:numCache>
                <c:formatCode>General</c:formatCode>
                <c:ptCount val="11"/>
                <c:pt idx="4">
                  <c:v>0.17</c:v>
                </c:pt>
                <c:pt idx="5">
                  <c:v>0.15000000000000005</c:v>
                </c:pt>
                <c:pt idx="6">
                  <c:v>0.17</c:v>
                </c:pt>
                <c:pt idx="7">
                  <c:v>0.15000000000000005</c:v>
                </c:pt>
                <c:pt idx="8">
                  <c:v>0.17</c:v>
                </c:pt>
                <c:pt idx="9">
                  <c:v>0.15000000000000005</c:v>
                </c:pt>
                <c:pt idx="10">
                  <c:v>0.17</c:v>
                </c:pt>
              </c:numCache>
            </c:numRef>
          </c:val>
          <c:smooth val="0"/>
        </c:ser>
        <c:ser>
          <c:idx val="9"/>
          <c:order val="9"/>
          <c:tx>
            <c:strRef>
              <c:f>Hoja3!$D$18</c:f>
              <c:strCache>
                <c:ptCount val="1"/>
                <c:pt idx="0">
                  <c:v>T2= 80% cc</c:v>
                </c:pt>
              </c:strCache>
            </c:strRef>
          </c:tx>
          <c:marker>
            <c:symbol val="none"/>
          </c:marker>
          <c:cat>
            <c:numRef>
              <c:f>Hoja3!$E$8:$O$8</c:f>
              <c:numCache>
                <c:formatCode>General</c:formatCode>
                <c:ptCount val="11"/>
                <c:pt idx="0">
                  <c:v>0</c:v>
                </c:pt>
                <c:pt idx="1">
                  <c:v>2</c:v>
                </c:pt>
                <c:pt idx="2">
                  <c:v>4</c:v>
                </c:pt>
                <c:pt idx="3">
                  <c:v>6</c:v>
                </c:pt>
                <c:pt idx="4">
                  <c:v>8</c:v>
                </c:pt>
                <c:pt idx="5">
                  <c:v>10</c:v>
                </c:pt>
                <c:pt idx="6">
                  <c:v>12</c:v>
                </c:pt>
                <c:pt idx="7">
                  <c:v>14</c:v>
                </c:pt>
                <c:pt idx="8">
                  <c:v>16</c:v>
                </c:pt>
                <c:pt idx="9">
                  <c:v>18</c:v>
                </c:pt>
                <c:pt idx="10">
                  <c:v>20</c:v>
                </c:pt>
              </c:numCache>
            </c:numRef>
          </c:cat>
          <c:val>
            <c:numRef>
              <c:f>Hoja3!$E$18:$O$18</c:f>
              <c:numCache>
                <c:formatCode>General</c:formatCode>
                <c:ptCount val="11"/>
                <c:pt idx="2">
                  <c:v>0.25</c:v>
                </c:pt>
                <c:pt idx="3">
                  <c:v>0.25</c:v>
                </c:pt>
                <c:pt idx="4">
                  <c:v>0.25</c:v>
                </c:pt>
                <c:pt idx="5">
                  <c:v>0.25</c:v>
                </c:pt>
                <c:pt idx="6">
                  <c:v>0.25</c:v>
                </c:pt>
                <c:pt idx="7">
                  <c:v>0.25</c:v>
                </c:pt>
                <c:pt idx="8">
                  <c:v>0.25</c:v>
                </c:pt>
                <c:pt idx="9">
                  <c:v>0.25</c:v>
                </c:pt>
                <c:pt idx="10">
                  <c:v>0.25</c:v>
                </c:pt>
              </c:numCache>
            </c:numRef>
          </c:val>
          <c:smooth val="0"/>
        </c:ser>
        <c:ser>
          <c:idx val="10"/>
          <c:order val="10"/>
          <c:tx>
            <c:strRef>
              <c:f>Hoja3!$D$19</c:f>
              <c:strCache>
                <c:ptCount val="1"/>
                <c:pt idx="0">
                  <c:v>T3= 50% cc</c:v>
                </c:pt>
              </c:strCache>
            </c:strRef>
          </c:tx>
          <c:marker>
            <c:symbol val="none"/>
          </c:marker>
          <c:cat>
            <c:numRef>
              <c:f>Hoja3!$E$8:$O$8</c:f>
              <c:numCache>
                <c:formatCode>General</c:formatCode>
                <c:ptCount val="11"/>
                <c:pt idx="0">
                  <c:v>0</c:v>
                </c:pt>
                <c:pt idx="1">
                  <c:v>2</c:v>
                </c:pt>
                <c:pt idx="2">
                  <c:v>4</c:v>
                </c:pt>
                <c:pt idx="3">
                  <c:v>6</c:v>
                </c:pt>
                <c:pt idx="4">
                  <c:v>8</c:v>
                </c:pt>
                <c:pt idx="5">
                  <c:v>10</c:v>
                </c:pt>
                <c:pt idx="6">
                  <c:v>12</c:v>
                </c:pt>
                <c:pt idx="7">
                  <c:v>14</c:v>
                </c:pt>
                <c:pt idx="8">
                  <c:v>16</c:v>
                </c:pt>
                <c:pt idx="9">
                  <c:v>18</c:v>
                </c:pt>
                <c:pt idx="10">
                  <c:v>20</c:v>
                </c:pt>
              </c:numCache>
            </c:numRef>
          </c:cat>
          <c:val>
            <c:numRef>
              <c:f>Hoja3!$E$19:$O$19</c:f>
              <c:numCache>
                <c:formatCode>General</c:formatCode>
                <c:ptCount val="11"/>
                <c:pt idx="4">
                  <c:v>0.17</c:v>
                </c:pt>
                <c:pt idx="5">
                  <c:v>0.17</c:v>
                </c:pt>
                <c:pt idx="6">
                  <c:v>0.17</c:v>
                </c:pt>
                <c:pt idx="7">
                  <c:v>0.17</c:v>
                </c:pt>
                <c:pt idx="8">
                  <c:v>0.17</c:v>
                </c:pt>
                <c:pt idx="9">
                  <c:v>0.17</c:v>
                </c:pt>
                <c:pt idx="10">
                  <c:v>0.17</c:v>
                </c:pt>
              </c:numCache>
            </c:numRef>
          </c:val>
          <c:smooth val="0"/>
        </c:ser>
        <c:dLbls>
          <c:showLegendKey val="0"/>
          <c:showVal val="0"/>
          <c:showCatName val="0"/>
          <c:showSerName val="0"/>
          <c:showPercent val="0"/>
          <c:showBubbleSize val="0"/>
        </c:dLbls>
        <c:smooth val="0"/>
        <c:axId val="272459392"/>
        <c:axId val="270248848"/>
      </c:lineChart>
      <c:catAx>
        <c:axId val="272459392"/>
        <c:scaling>
          <c:orientation val="minMax"/>
        </c:scaling>
        <c:delete val="0"/>
        <c:axPos val="b"/>
        <c:numFmt formatCode="General" sourceLinked="1"/>
        <c:majorTickMark val="none"/>
        <c:minorTickMark val="none"/>
        <c:tickLblPos val="nextTo"/>
        <c:txPr>
          <a:bodyPr rot="-60000000" vert="horz"/>
          <a:lstStyle/>
          <a:p>
            <a:pPr>
              <a:defRPr/>
            </a:pPr>
            <a:endParaRPr lang="es-EC"/>
          </a:p>
        </c:txPr>
        <c:crossAx val="270248848"/>
        <c:crosses val="autoZero"/>
        <c:auto val="1"/>
        <c:lblAlgn val="ctr"/>
        <c:lblOffset val="100"/>
        <c:noMultiLvlLbl val="0"/>
      </c:catAx>
      <c:valAx>
        <c:axId val="270248848"/>
        <c:scaling>
          <c:orientation val="minMax"/>
        </c:scaling>
        <c:delete val="0"/>
        <c:axPos val="l"/>
        <c:majorGridlines/>
        <c:numFmt formatCode="General" sourceLinked="1"/>
        <c:majorTickMark val="none"/>
        <c:minorTickMark val="none"/>
        <c:tickLblPos val="nextTo"/>
        <c:txPr>
          <a:bodyPr rot="-60000000" vert="horz"/>
          <a:lstStyle/>
          <a:p>
            <a:pPr>
              <a:defRPr/>
            </a:pPr>
            <a:endParaRPr lang="es-EC"/>
          </a:p>
        </c:txPr>
        <c:crossAx val="272459392"/>
        <c:crosses val="autoZero"/>
        <c:crossBetween val="between"/>
      </c:valAx>
    </c:plotArea>
    <c:legend>
      <c:legendPos val="b"/>
      <c:layout>
        <c:manualLayout>
          <c:xMode val="edge"/>
          <c:yMode val="edge"/>
          <c:x val="4.4120374305517997E-2"/>
          <c:y val="0.76343851794895567"/>
          <c:w val="0.95587962569448259"/>
          <c:h val="0.19216002862000287"/>
        </c:manualLayout>
      </c:layout>
      <c:overlay val="0"/>
      <c:txPr>
        <a:bodyPr rot="0" vert="horz"/>
        <a:lstStyle/>
        <a:p>
          <a:pPr>
            <a:defRPr sz="1050"/>
          </a:pPr>
          <a:endParaRPr lang="es-EC"/>
        </a:p>
      </c:txPr>
    </c:legend>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title>
      <c:layout/>
      <c:overlay val="0"/>
      <c:txPr>
        <a:bodyPr rot="0" vert="horz"/>
        <a:lstStyle/>
        <a:p>
          <a:pPr>
            <a:defRPr/>
          </a:pPr>
          <a:endParaRPr lang="es-EC"/>
        </a:p>
      </c:txPr>
    </c:title>
    <c:autoTitleDeleted val="0"/>
    <c:plotArea>
      <c:layout>
        <c:manualLayout>
          <c:layoutTarget val="inner"/>
          <c:xMode val="edge"/>
          <c:yMode val="edge"/>
          <c:x val="0.14503937007874021"/>
          <c:y val="0.17171296296296318"/>
          <c:w val="0.82440507436570465"/>
          <c:h val="0.62271617089530451"/>
        </c:manualLayout>
      </c:layout>
      <c:lineChart>
        <c:grouping val="standard"/>
        <c:varyColors val="0"/>
        <c:ser>
          <c:idx val="0"/>
          <c:order val="0"/>
          <c:tx>
            <c:strRef>
              <c:f>Hoja6!$E$5</c:f>
              <c:strCache>
                <c:ptCount val="1"/>
                <c:pt idx="0">
                  <c:v>Biomasa</c:v>
                </c:pt>
              </c:strCache>
            </c:strRef>
          </c:tx>
          <c:marker>
            <c:symbol val="none"/>
          </c:marker>
          <c:cat>
            <c:strRef>
              <c:f>Hoja6!$D$6:$D$9</c:f>
              <c:strCache>
                <c:ptCount val="4"/>
                <c:pt idx="0">
                  <c:v>T1</c:v>
                </c:pt>
                <c:pt idx="1">
                  <c:v>T2</c:v>
                </c:pt>
                <c:pt idx="2">
                  <c:v>T3</c:v>
                </c:pt>
                <c:pt idx="3">
                  <c:v>TESTIGO</c:v>
                </c:pt>
              </c:strCache>
            </c:strRef>
          </c:cat>
          <c:val>
            <c:numRef>
              <c:f>Hoja6!$E$6:$E$9</c:f>
              <c:numCache>
                <c:formatCode>General</c:formatCode>
                <c:ptCount val="4"/>
                <c:pt idx="0">
                  <c:v>1.1800000000000013</c:v>
                </c:pt>
                <c:pt idx="1">
                  <c:v>1.04</c:v>
                </c:pt>
                <c:pt idx="2">
                  <c:v>0.69000000000000061</c:v>
                </c:pt>
                <c:pt idx="3">
                  <c:v>0.55000000000000004</c:v>
                </c:pt>
              </c:numCache>
            </c:numRef>
          </c:val>
          <c:smooth val="0"/>
        </c:ser>
        <c:dLbls>
          <c:showLegendKey val="0"/>
          <c:showVal val="0"/>
          <c:showCatName val="0"/>
          <c:showSerName val="0"/>
          <c:showPercent val="0"/>
          <c:showBubbleSize val="0"/>
        </c:dLbls>
        <c:smooth val="0"/>
        <c:axId val="206195640"/>
        <c:axId val="206192504"/>
      </c:lineChart>
      <c:catAx>
        <c:axId val="206195640"/>
        <c:scaling>
          <c:orientation val="minMax"/>
        </c:scaling>
        <c:delete val="0"/>
        <c:axPos val="b"/>
        <c:title>
          <c:tx>
            <c:rich>
              <a:bodyPr rot="0" vert="horz"/>
              <a:lstStyle/>
              <a:p>
                <a:pPr>
                  <a:defRPr/>
                </a:pPr>
                <a:r>
                  <a:rPr lang="en-US"/>
                  <a:t>Días</a:t>
                </a:r>
              </a:p>
            </c:rich>
          </c:tx>
          <c:layout/>
          <c:overlay val="0"/>
        </c:title>
        <c:numFmt formatCode="General" sourceLinked="1"/>
        <c:majorTickMark val="none"/>
        <c:minorTickMark val="none"/>
        <c:tickLblPos val="nextTo"/>
        <c:txPr>
          <a:bodyPr rot="-60000000" vert="horz"/>
          <a:lstStyle/>
          <a:p>
            <a:pPr>
              <a:defRPr/>
            </a:pPr>
            <a:endParaRPr lang="es-EC"/>
          </a:p>
        </c:txPr>
        <c:crossAx val="206192504"/>
        <c:crosses val="autoZero"/>
        <c:auto val="1"/>
        <c:lblAlgn val="ctr"/>
        <c:lblOffset val="100"/>
        <c:noMultiLvlLbl val="0"/>
      </c:catAx>
      <c:valAx>
        <c:axId val="206192504"/>
        <c:scaling>
          <c:orientation val="minMax"/>
        </c:scaling>
        <c:delete val="0"/>
        <c:axPos val="l"/>
        <c:majorGridlines/>
        <c:title>
          <c:tx>
            <c:rich>
              <a:bodyPr rot="-5400000" vert="horz"/>
              <a:lstStyle/>
              <a:p>
                <a:pPr>
                  <a:defRPr/>
                </a:pPr>
                <a:r>
                  <a:rPr lang="en-US" dirty="0" smtClean="0"/>
                  <a:t>kg./</a:t>
                </a:r>
                <a:r>
                  <a:rPr lang="en-US" dirty="0" err="1" smtClean="0"/>
                  <a:t>tratamiento</a:t>
                </a:r>
                <a:endParaRPr lang="en-US" dirty="0"/>
              </a:p>
            </c:rich>
          </c:tx>
          <c:layout>
            <c:manualLayout>
              <c:xMode val="edge"/>
              <c:yMode val="edge"/>
              <c:x val="3.5541504069397253E-2"/>
              <c:y val="0.42095303289867181"/>
            </c:manualLayout>
          </c:layout>
          <c:overlay val="0"/>
        </c:title>
        <c:numFmt formatCode="General" sourceLinked="1"/>
        <c:majorTickMark val="none"/>
        <c:minorTickMark val="none"/>
        <c:tickLblPos val="nextTo"/>
        <c:txPr>
          <a:bodyPr rot="-60000000" vert="horz"/>
          <a:lstStyle/>
          <a:p>
            <a:pPr>
              <a:defRPr/>
            </a:pPr>
            <a:endParaRPr lang="es-EC"/>
          </a:p>
        </c:txPr>
        <c:crossAx val="206195640"/>
        <c:crosses val="autoZero"/>
        <c:crossBetween val="between"/>
      </c:valAx>
    </c:plotArea>
    <c:plotVisOnly val="1"/>
    <c:dispBlanksAs val="gap"/>
    <c:showDLblsOverMax val="0"/>
  </c:chart>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5E8BDA-3968-4457-B5A9-B2FEFB3B154C}" type="doc">
      <dgm:prSet loTypeId="urn:microsoft.com/office/officeart/2005/8/layout/arrow2" loCatId="process" qsTypeId="urn:microsoft.com/office/officeart/2005/8/quickstyle/simple1" qsCatId="simple" csTypeId="urn:microsoft.com/office/officeart/2005/8/colors/accent1_1" csCatId="accent1" phldr="1"/>
      <dgm:spPr/>
    </dgm:pt>
    <dgm:pt modelId="{2532D3E3-CDED-41A7-9B53-91A9F1C5DB9B}">
      <dgm:prSet phldrT="[Texto]" custT="1"/>
      <dgm:spPr/>
      <dgm:t>
        <a:bodyPr/>
        <a:lstStyle/>
        <a:p>
          <a:endParaRPr lang="es-EC" sz="1400" b="1" dirty="0"/>
        </a:p>
      </dgm:t>
    </dgm:pt>
    <dgm:pt modelId="{990F4E1A-0480-4CE9-B519-71A1727DFACD}" type="parTrans" cxnId="{113D4B7C-9504-4304-82A5-6C85A9745BE0}">
      <dgm:prSet/>
      <dgm:spPr/>
      <dgm:t>
        <a:bodyPr/>
        <a:lstStyle/>
        <a:p>
          <a:endParaRPr lang="es-EC"/>
        </a:p>
      </dgm:t>
    </dgm:pt>
    <dgm:pt modelId="{7F3E5CC7-9C18-46FF-A6A3-A5146AB219C1}" type="sibTrans" cxnId="{113D4B7C-9504-4304-82A5-6C85A9745BE0}">
      <dgm:prSet/>
      <dgm:spPr/>
      <dgm:t>
        <a:bodyPr/>
        <a:lstStyle/>
        <a:p>
          <a:endParaRPr lang="es-EC"/>
        </a:p>
      </dgm:t>
    </dgm:pt>
    <dgm:pt modelId="{717BA5DC-7A54-4D92-85AC-0AD7580392FC}">
      <dgm:prSet phldrT="[Texto]" custT="1"/>
      <dgm:spPr/>
      <dgm:t>
        <a:bodyPr/>
        <a:lstStyle/>
        <a:p>
          <a:endParaRPr lang="es-EC" sz="1400" b="1" dirty="0"/>
        </a:p>
      </dgm:t>
    </dgm:pt>
    <dgm:pt modelId="{49217348-85E4-4324-9421-D4D7410DA2D1}" type="parTrans" cxnId="{0A424454-D668-48CD-B96A-ADB203321662}">
      <dgm:prSet/>
      <dgm:spPr/>
      <dgm:t>
        <a:bodyPr/>
        <a:lstStyle/>
        <a:p>
          <a:endParaRPr lang="es-EC"/>
        </a:p>
      </dgm:t>
    </dgm:pt>
    <dgm:pt modelId="{C55F03D1-2FB2-4524-98CE-8B53AEB82FC0}" type="sibTrans" cxnId="{0A424454-D668-48CD-B96A-ADB203321662}">
      <dgm:prSet/>
      <dgm:spPr/>
      <dgm:t>
        <a:bodyPr/>
        <a:lstStyle/>
        <a:p>
          <a:endParaRPr lang="es-EC"/>
        </a:p>
      </dgm:t>
    </dgm:pt>
    <dgm:pt modelId="{6BA4BCCF-7FE1-45EE-8F90-DAC81F96B1E3}">
      <dgm:prSet phldrT="[Texto]" custT="1"/>
      <dgm:spPr/>
      <dgm:t>
        <a:bodyPr/>
        <a:lstStyle/>
        <a:p>
          <a:endParaRPr lang="es-EC" sz="1400" b="1" dirty="0"/>
        </a:p>
      </dgm:t>
    </dgm:pt>
    <dgm:pt modelId="{E4241B23-9434-45B8-B0AF-7FCA1102F2B5}" type="parTrans" cxnId="{55AD84EF-0E27-4EE3-B19F-D785658E53F0}">
      <dgm:prSet/>
      <dgm:spPr/>
      <dgm:t>
        <a:bodyPr/>
        <a:lstStyle/>
        <a:p>
          <a:endParaRPr lang="es-EC"/>
        </a:p>
      </dgm:t>
    </dgm:pt>
    <dgm:pt modelId="{E906BFB7-8691-4413-BA38-E753DCCA802F}" type="sibTrans" cxnId="{55AD84EF-0E27-4EE3-B19F-D785658E53F0}">
      <dgm:prSet/>
      <dgm:spPr/>
      <dgm:t>
        <a:bodyPr/>
        <a:lstStyle/>
        <a:p>
          <a:endParaRPr lang="es-EC"/>
        </a:p>
      </dgm:t>
    </dgm:pt>
    <dgm:pt modelId="{C0F26605-E28B-47B7-93D9-ED660C6353C9}">
      <dgm:prSet phldrT="[Texto]" custT="1"/>
      <dgm:spPr/>
      <dgm:t>
        <a:bodyPr/>
        <a:lstStyle/>
        <a:p>
          <a:endParaRPr lang="es-EC" sz="1400" b="1" dirty="0"/>
        </a:p>
      </dgm:t>
    </dgm:pt>
    <dgm:pt modelId="{356C9887-E8BF-48DD-83B2-3B000C980D90}" type="parTrans" cxnId="{AEC18FA3-88B0-47E0-895C-9280A26123A4}">
      <dgm:prSet/>
      <dgm:spPr/>
      <dgm:t>
        <a:bodyPr/>
        <a:lstStyle/>
        <a:p>
          <a:endParaRPr lang="es-EC"/>
        </a:p>
      </dgm:t>
    </dgm:pt>
    <dgm:pt modelId="{44F8C988-C756-448A-843B-81FFC02F8168}" type="sibTrans" cxnId="{AEC18FA3-88B0-47E0-895C-9280A26123A4}">
      <dgm:prSet/>
      <dgm:spPr/>
      <dgm:t>
        <a:bodyPr/>
        <a:lstStyle/>
        <a:p>
          <a:endParaRPr lang="es-EC"/>
        </a:p>
      </dgm:t>
    </dgm:pt>
    <dgm:pt modelId="{58DE1371-0B54-4D2A-A0E7-00DF31E15E5D}">
      <dgm:prSet phldrT="[Texto]" custT="1"/>
      <dgm:spPr/>
      <dgm:t>
        <a:bodyPr/>
        <a:lstStyle/>
        <a:p>
          <a:endParaRPr lang="es-EC" sz="1400" b="1" dirty="0"/>
        </a:p>
      </dgm:t>
    </dgm:pt>
    <dgm:pt modelId="{046859A4-3ECB-48F9-9C8F-FE26F72D93D3}" type="parTrans" cxnId="{D144D004-64FE-4EEE-BAA2-40161DD9783B}">
      <dgm:prSet/>
      <dgm:spPr/>
      <dgm:t>
        <a:bodyPr/>
        <a:lstStyle/>
        <a:p>
          <a:endParaRPr lang="es-EC"/>
        </a:p>
      </dgm:t>
    </dgm:pt>
    <dgm:pt modelId="{ADDD4197-59F4-4F9B-B124-AA7ED8C0C58A}" type="sibTrans" cxnId="{D144D004-64FE-4EEE-BAA2-40161DD9783B}">
      <dgm:prSet/>
      <dgm:spPr/>
      <dgm:t>
        <a:bodyPr/>
        <a:lstStyle/>
        <a:p>
          <a:endParaRPr lang="es-EC"/>
        </a:p>
      </dgm:t>
    </dgm:pt>
    <dgm:pt modelId="{54096161-2D1B-4DE7-B938-F4C44996C771}" type="pres">
      <dgm:prSet presAssocID="{EF5E8BDA-3968-4457-B5A9-B2FEFB3B154C}" presName="arrowDiagram" presStyleCnt="0">
        <dgm:presLayoutVars>
          <dgm:chMax val="5"/>
          <dgm:dir/>
          <dgm:resizeHandles val="exact"/>
        </dgm:presLayoutVars>
      </dgm:prSet>
      <dgm:spPr/>
    </dgm:pt>
    <dgm:pt modelId="{E5C82DC2-38BD-4A56-BD1A-00700EF6BA31}" type="pres">
      <dgm:prSet presAssocID="{EF5E8BDA-3968-4457-B5A9-B2FEFB3B154C}" presName="arrow" presStyleLbl="bgShp" presStyleIdx="0" presStyleCnt="1"/>
      <dgm:spPr/>
    </dgm:pt>
    <dgm:pt modelId="{4BD0A9BC-47A1-4443-A819-B29800E58CA2}" type="pres">
      <dgm:prSet presAssocID="{EF5E8BDA-3968-4457-B5A9-B2FEFB3B154C}" presName="arrowDiagram5" presStyleCnt="0"/>
      <dgm:spPr/>
    </dgm:pt>
    <dgm:pt modelId="{39C6F0D7-E879-4D02-8BB6-80765E4C4C7C}" type="pres">
      <dgm:prSet presAssocID="{2532D3E3-CDED-41A7-9B53-91A9F1C5DB9B}" presName="bullet5a" presStyleLbl="node1" presStyleIdx="0" presStyleCnt="5"/>
      <dgm:spPr/>
    </dgm:pt>
    <dgm:pt modelId="{BBBA4D44-25EB-47FB-B260-6CCD13061218}" type="pres">
      <dgm:prSet presAssocID="{2532D3E3-CDED-41A7-9B53-91A9F1C5DB9B}" presName="textBox5a" presStyleLbl="revTx" presStyleIdx="0" presStyleCnt="5">
        <dgm:presLayoutVars>
          <dgm:bulletEnabled val="1"/>
        </dgm:presLayoutVars>
      </dgm:prSet>
      <dgm:spPr/>
      <dgm:t>
        <a:bodyPr/>
        <a:lstStyle/>
        <a:p>
          <a:endParaRPr lang="es-EC"/>
        </a:p>
      </dgm:t>
    </dgm:pt>
    <dgm:pt modelId="{A9D8C4EA-804D-4121-A634-9B48EE683FDF}" type="pres">
      <dgm:prSet presAssocID="{717BA5DC-7A54-4D92-85AC-0AD7580392FC}" presName="bullet5b" presStyleLbl="node1" presStyleIdx="1" presStyleCnt="5"/>
      <dgm:spPr/>
    </dgm:pt>
    <dgm:pt modelId="{C6F7C7A8-C2A0-44C5-B006-1BEC805EB0FA}" type="pres">
      <dgm:prSet presAssocID="{717BA5DC-7A54-4D92-85AC-0AD7580392FC}" presName="textBox5b" presStyleLbl="revTx" presStyleIdx="1" presStyleCnt="5">
        <dgm:presLayoutVars>
          <dgm:bulletEnabled val="1"/>
        </dgm:presLayoutVars>
      </dgm:prSet>
      <dgm:spPr/>
      <dgm:t>
        <a:bodyPr/>
        <a:lstStyle/>
        <a:p>
          <a:endParaRPr lang="es-EC"/>
        </a:p>
      </dgm:t>
    </dgm:pt>
    <dgm:pt modelId="{10131063-6EC7-4715-BA9A-258EC78973C6}" type="pres">
      <dgm:prSet presAssocID="{6BA4BCCF-7FE1-45EE-8F90-DAC81F96B1E3}" presName="bullet5c" presStyleLbl="node1" presStyleIdx="2" presStyleCnt="5"/>
      <dgm:spPr/>
    </dgm:pt>
    <dgm:pt modelId="{A15A44D9-2B33-4606-9A9F-9B626FC3A0FF}" type="pres">
      <dgm:prSet presAssocID="{6BA4BCCF-7FE1-45EE-8F90-DAC81F96B1E3}" presName="textBox5c" presStyleLbl="revTx" presStyleIdx="2" presStyleCnt="5">
        <dgm:presLayoutVars>
          <dgm:bulletEnabled val="1"/>
        </dgm:presLayoutVars>
      </dgm:prSet>
      <dgm:spPr/>
      <dgm:t>
        <a:bodyPr/>
        <a:lstStyle/>
        <a:p>
          <a:endParaRPr lang="es-EC"/>
        </a:p>
      </dgm:t>
    </dgm:pt>
    <dgm:pt modelId="{45A33CBF-62AD-41C3-8FC0-8995987B80B7}" type="pres">
      <dgm:prSet presAssocID="{58DE1371-0B54-4D2A-A0E7-00DF31E15E5D}" presName="bullet5d" presStyleLbl="node1" presStyleIdx="3" presStyleCnt="5"/>
      <dgm:spPr/>
    </dgm:pt>
    <dgm:pt modelId="{474B1CCB-8F3C-452A-A1B6-6CD5398138B9}" type="pres">
      <dgm:prSet presAssocID="{58DE1371-0B54-4D2A-A0E7-00DF31E15E5D}" presName="textBox5d" presStyleLbl="revTx" presStyleIdx="3" presStyleCnt="5">
        <dgm:presLayoutVars>
          <dgm:bulletEnabled val="1"/>
        </dgm:presLayoutVars>
      </dgm:prSet>
      <dgm:spPr/>
      <dgm:t>
        <a:bodyPr/>
        <a:lstStyle/>
        <a:p>
          <a:endParaRPr lang="es-EC"/>
        </a:p>
      </dgm:t>
    </dgm:pt>
    <dgm:pt modelId="{C4226F93-4A85-4D2E-8FC0-6EFDE7D097BA}" type="pres">
      <dgm:prSet presAssocID="{C0F26605-E28B-47B7-93D9-ED660C6353C9}" presName="bullet5e" presStyleLbl="node1" presStyleIdx="4" presStyleCnt="5"/>
      <dgm:spPr/>
    </dgm:pt>
    <dgm:pt modelId="{FE431A30-0236-4EA1-84F5-FF59F52E6C03}" type="pres">
      <dgm:prSet presAssocID="{C0F26605-E28B-47B7-93D9-ED660C6353C9}" presName="textBox5e" presStyleLbl="revTx" presStyleIdx="4" presStyleCnt="5">
        <dgm:presLayoutVars>
          <dgm:bulletEnabled val="1"/>
        </dgm:presLayoutVars>
      </dgm:prSet>
      <dgm:spPr/>
      <dgm:t>
        <a:bodyPr/>
        <a:lstStyle/>
        <a:p>
          <a:endParaRPr lang="es-EC"/>
        </a:p>
      </dgm:t>
    </dgm:pt>
  </dgm:ptLst>
  <dgm:cxnLst>
    <dgm:cxn modelId="{0A424454-D668-48CD-B96A-ADB203321662}" srcId="{EF5E8BDA-3968-4457-B5A9-B2FEFB3B154C}" destId="{717BA5DC-7A54-4D92-85AC-0AD7580392FC}" srcOrd="1" destOrd="0" parTransId="{49217348-85E4-4324-9421-D4D7410DA2D1}" sibTransId="{C55F03D1-2FB2-4524-98CE-8B53AEB82FC0}"/>
    <dgm:cxn modelId="{D4534283-54F1-44E4-9B76-30CD614A7199}" type="presOf" srcId="{58DE1371-0B54-4D2A-A0E7-00DF31E15E5D}" destId="{474B1CCB-8F3C-452A-A1B6-6CD5398138B9}" srcOrd="0" destOrd="0" presId="urn:microsoft.com/office/officeart/2005/8/layout/arrow2"/>
    <dgm:cxn modelId="{A58352A0-C141-4EA4-B3AC-CF5FA7BAD5D8}" type="presOf" srcId="{EF5E8BDA-3968-4457-B5A9-B2FEFB3B154C}" destId="{54096161-2D1B-4DE7-B938-F4C44996C771}" srcOrd="0" destOrd="0" presId="urn:microsoft.com/office/officeart/2005/8/layout/arrow2"/>
    <dgm:cxn modelId="{B7012EF0-FFF4-4EE2-B5C0-4473595F3388}" type="presOf" srcId="{717BA5DC-7A54-4D92-85AC-0AD7580392FC}" destId="{C6F7C7A8-C2A0-44C5-B006-1BEC805EB0FA}" srcOrd="0" destOrd="0" presId="urn:microsoft.com/office/officeart/2005/8/layout/arrow2"/>
    <dgm:cxn modelId="{B3ECB869-8AC5-4F08-9077-8E8EECEF3AFB}" type="presOf" srcId="{6BA4BCCF-7FE1-45EE-8F90-DAC81F96B1E3}" destId="{A15A44D9-2B33-4606-9A9F-9B626FC3A0FF}" srcOrd="0" destOrd="0" presId="urn:microsoft.com/office/officeart/2005/8/layout/arrow2"/>
    <dgm:cxn modelId="{2C75EC50-6887-4AB1-B11E-67C4F0CDE6E9}" type="presOf" srcId="{2532D3E3-CDED-41A7-9B53-91A9F1C5DB9B}" destId="{BBBA4D44-25EB-47FB-B260-6CCD13061218}" srcOrd="0" destOrd="0" presId="urn:microsoft.com/office/officeart/2005/8/layout/arrow2"/>
    <dgm:cxn modelId="{55AD84EF-0E27-4EE3-B19F-D785658E53F0}" srcId="{EF5E8BDA-3968-4457-B5A9-B2FEFB3B154C}" destId="{6BA4BCCF-7FE1-45EE-8F90-DAC81F96B1E3}" srcOrd="2" destOrd="0" parTransId="{E4241B23-9434-45B8-B0AF-7FCA1102F2B5}" sibTransId="{E906BFB7-8691-4413-BA38-E753DCCA802F}"/>
    <dgm:cxn modelId="{AEC18FA3-88B0-47E0-895C-9280A26123A4}" srcId="{EF5E8BDA-3968-4457-B5A9-B2FEFB3B154C}" destId="{C0F26605-E28B-47B7-93D9-ED660C6353C9}" srcOrd="4" destOrd="0" parTransId="{356C9887-E8BF-48DD-83B2-3B000C980D90}" sibTransId="{44F8C988-C756-448A-843B-81FFC02F8168}"/>
    <dgm:cxn modelId="{9E170208-421E-43CF-B346-80386AB75A0E}" type="presOf" srcId="{C0F26605-E28B-47B7-93D9-ED660C6353C9}" destId="{FE431A30-0236-4EA1-84F5-FF59F52E6C03}" srcOrd="0" destOrd="0" presId="urn:microsoft.com/office/officeart/2005/8/layout/arrow2"/>
    <dgm:cxn modelId="{D144D004-64FE-4EEE-BAA2-40161DD9783B}" srcId="{EF5E8BDA-3968-4457-B5A9-B2FEFB3B154C}" destId="{58DE1371-0B54-4D2A-A0E7-00DF31E15E5D}" srcOrd="3" destOrd="0" parTransId="{046859A4-3ECB-48F9-9C8F-FE26F72D93D3}" sibTransId="{ADDD4197-59F4-4F9B-B124-AA7ED8C0C58A}"/>
    <dgm:cxn modelId="{113D4B7C-9504-4304-82A5-6C85A9745BE0}" srcId="{EF5E8BDA-3968-4457-B5A9-B2FEFB3B154C}" destId="{2532D3E3-CDED-41A7-9B53-91A9F1C5DB9B}" srcOrd="0" destOrd="0" parTransId="{990F4E1A-0480-4CE9-B519-71A1727DFACD}" sibTransId="{7F3E5CC7-9C18-46FF-A6A3-A5146AB219C1}"/>
    <dgm:cxn modelId="{38D1B351-CFC9-4181-9D89-4930DC617EDC}" type="presParOf" srcId="{54096161-2D1B-4DE7-B938-F4C44996C771}" destId="{E5C82DC2-38BD-4A56-BD1A-00700EF6BA31}" srcOrd="0" destOrd="0" presId="urn:microsoft.com/office/officeart/2005/8/layout/arrow2"/>
    <dgm:cxn modelId="{C1497180-6AA6-4815-98DD-FE815741A4B2}" type="presParOf" srcId="{54096161-2D1B-4DE7-B938-F4C44996C771}" destId="{4BD0A9BC-47A1-4443-A819-B29800E58CA2}" srcOrd="1" destOrd="0" presId="urn:microsoft.com/office/officeart/2005/8/layout/arrow2"/>
    <dgm:cxn modelId="{E141799E-2C2D-4EB6-8011-72AA12214C91}" type="presParOf" srcId="{4BD0A9BC-47A1-4443-A819-B29800E58CA2}" destId="{39C6F0D7-E879-4D02-8BB6-80765E4C4C7C}" srcOrd="0" destOrd="0" presId="urn:microsoft.com/office/officeart/2005/8/layout/arrow2"/>
    <dgm:cxn modelId="{51E3450B-B369-444C-8915-F1DAEE388E7C}" type="presParOf" srcId="{4BD0A9BC-47A1-4443-A819-B29800E58CA2}" destId="{BBBA4D44-25EB-47FB-B260-6CCD13061218}" srcOrd="1" destOrd="0" presId="urn:microsoft.com/office/officeart/2005/8/layout/arrow2"/>
    <dgm:cxn modelId="{1A076B42-02D2-4987-8586-633311B8290C}" type="presParOf" srcId="{4BD0A9BC-47A1-4443-A819-B29800E58CA2}" destId="{A9D8C4EA-804D-4121-A634-9B48EE683FDF}" srcOrd="2" destOrd="0" presId="urn:microsoft.com/office/officeart/2005/8/layout/arrow2"/>
    <dgm:cxn modelId="{952C3124-37CB-4B56-AAE8-F940CDF42861}" type="presParOf" srcId="{4BD0A9BC-47A1-4443-A819-B29800E58CA2}" destId="{C6F7C7A8-C2A0-44C5-B006-1BEC805EB0FA}" srcOrd="3" destOrd="0" presId="urn:microsoft.com/office/officeart/2005/8/layout/arrow2"/>
    <dgm:cxn modelId="{F515FF47-7C3F-4A27-B6CF-B45A757AD3B8}" type="presParOf" srcId="{4BD0A9BC-47A1-4443-A819-B29800E58CA2}" destId="{10131063-6EC7-4715-BA9A-258EC78973C6}" srcOrd="4" destOrd="0" presId="urn:microsoft.com/office/officeart/2005/8/layout/arrow2"/>
    <dgm:cxn modelId="{F501CE41-7661-4BA5-B5E8-DFE6C3BE15B5}" type="presParOf" srcId="{4BD0A9BC-47A1-4443-A819-B29800E58CA2}" destId="{A15A44D9-2B33-4606-9A9F-9B626FC3A0FF}" srcOrd="5" destOrd="0" presId="urn:microsoft.com/office/officeart/2005/8/layout/arrow2"/>
    <dgm:cxn modelId="{3D4078E9-4D03-412F-BDB5-B736857F9C29}" type="presParOf" srcId="{4BD0A9BC-47A1-4443-A819-B29800E58CA2}" destId="{45A33CBF-62AD-41C3-8FC0-8995987B80B7}" srcOrd="6" destOrd="0" presId="urn:microsoft.com/office/officeart/2005/8/layout/arrow2"/>
    <dgm:cxn modelId="{E0444F95-C989-4EF4-94F7-2FA9E0CF3A0C}" type="presParOf" srcId="{4BD0A9BC-47A1-4443-A819-B29800E58CA2}" destId="{474B1CCB-8F3C-452A-A1B6-6CD5398138B9}" srcOrd="7" destOrd="0" presId="urn:microsoft.com/office/officeart/2005/8/layout/arrow2"/>
    <dgm:cxn modelId="{D6A73D1D-CAA5-43F2-B13B-2F709FEBE1E2}" type="presParOf" srcId="{4BD0A9BC-47A1-4443-A819-B29800E58CA2}" destId="{C4226F93-4A85-4D2E-8FC0-6EFDE7D097BA}" srcOrd="8" destOrd="0" presId="urn:microsoft.com/office/officeart/2005/8/layout/arrow2"/>
    <dgm:cxn modelId="{69F0E1A1-DC8D-428B-85C3-721F92B7521A}" type="presParOf" srcId="{4BD0A9BC-47A1-4443-A819-B29800E58CA2}" destId="{FE431A30-0236-4EA1-84F5-FF59F52E6C03}" srcOrd="9" destOrd="0" presId="urn:microsoft.com/office/officeart/2005/8/layout/arrow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C82DC2-38BD-4A56-BD1A-00700EF6BA31}">
      <dsp:nvSpPr>
        <dsp:cNvPr id="0" name=""/>
        <dsp:cNvSpPr/>
      </dsp:nvSpPr>
      <dsp:spPr>
        <a:xfrm>
          <a:off x="0" y="179542"/>
          <a:ext cx="6759984" cy="422499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C6F0D7-E879-4D02-8BB6-80765E4C4C7C}">
      <dsp:nvSpPr>
        <dsp:cNvPr id="0" name=""/>
        <dsp:cNvSpPr/>
      </dsp:nvSpPr>
      <dsp:spPr>
        <a:xfrm>
          <a:off x="665858" y="3321245"/>
          <a:ext cx="155479" cy="155479"/>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BA4D44-25EB-47FB-B260-6CCD13061218}">
      <dsp:nvSpPr>
        <dsp:cNvPr id="0" name=""/>
        <dsp:cNvSpPr/>
      </dsp:nvSpPr>
      <dsp:spPr>
        <a:xfrm>
          <a:off x="743598" y="3398984"/>
          <a:ext cx="885557" cy="10055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385" tIns="0" rIns="0" bIns="0" numCol="1" spcCol="1270" anchor="t" anchorCtr="0">
          <a:noAutofit/>
        </a:bodyPr>
        <a:lstStyle/>
        <a:p>
          <a:pPr lvl="0" algn="l" defTabSz="622300">
            <a:lnSpc>
              <a:spcPct val="90000"/>
            </a:lnSpc>
            <a:spcBef>
              <a:spcPct val="0"/>
            </a:spcBef>
            <a:spcAft>
              <a:spcPct val="35000"/>
            </a:spcAft>
          </a:pPr>
          <a:endParaRPr lang="es-EC" sz="1400" b="1" kern="1200" dirty="0"/>
        </a:p>
      </dsp:txBody>
      <dsp:txXfrm>
        <a:off x="743598" y="3398984"/>
        <a:ext cx="885557" cy="1005547"/>
      </dsp:txXfrm>
    </dsp:sp>
    <dsp:sp modelId="{A9D8C4EA-804D-4121-A634-9B48EE683FDF}">
      <dsp:nvSpPr>
        <dsp:cNvPr id="0" name=""/>
        <dsp:cNvSpPr/>
      </dsp:nvSpPr>
      <dsp:spPr>
        <a:xfrm>
          <a:off x="1507476" y="2512581"/>
          <a:ext cx="243359" cy="243359"/>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F7C7A8-C2A0-44C5-B006-1BEC805EB0FA}">
      <dsp:nvSpPr>
        <dsp:cNvPr id="0" name=""/>
        <dsp:cNvSpPr/>
      </dsp:nvSpPr>
      <dsp:spPr>
        <a:xfrm>
          <a:off x="1629156" y="2634261"/>
          <a:ext cx="1122157" cy="17702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951" tIns="0" rIns="0" bIns="0" numCol="1" spcCol="1270" anchor="t" anchorCtr="0">
          <a:noAutofit/>
        </a:bodyPr>
        <a:lstStyle/>
        <a:p>
          <a:pPr lvl="0" algn="l" defTabSz="622300">
            <a:lnSpc>
              <a:spcPct val="90000"/>
            </a:lnSpc>
            <a:spcBef>
              <a:spcPct val="0"/>
            </a:spcBef>
            <a:spcAft>
              <a:spcPct val="35000"/>
            </a:spcAft>
          </a:pPr>
          <a:endParaRPr lang="es-EC" sz="1400" b="1" kern="1200" dirty="0"/>
        </a:p>
      </dsp:txBody>
      <dsp:txXfrm>
        <a:off x="1629156" y="2634261"/>
        <a:ext cx="1122157" cy="1770270"/>
      </dsp:txXfrm>
    </dsp:sp>
    <dsp:sp modelId="{10131063-6EC7-4715-BA9A-258EC78973C6}">
      <dsp:nvSpPr>
        <dsp:cNvPr id="0" name=""/>
        <dsp:cNvSpPr/>
      </dsp:nvSpPr>
      <dsp:spPr>
        <a:xfrm>
          <a:off x="2589073" y="1867848"/>
          <a:ext cx="324479" cy="324479"/>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5A44D9-2B33-4606-9A9F-9B626FC3A0FF}">
      <dsp:nvSpPr>
        <dsp:cNvPr id="0" name=""/>
        <dsp:cNvSpPr/>
      </dsp:nvSpPr>
      <dsp:spPr>
        <a:xfrm>
          <a:off x="2751313" y="2030088"/>
          <a:ext cx="1304676" cy="23744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935" tIns="0" rIns="0" bIns="0" numCol="1" spcCol="1270" anchor="t" anchorCtr="0">
          <a:noAutofit/>
        </a:bodyPr>
        <a:lstStyle/>
        <a:p>
          <a:pPr lvl="0" algn="l" defTabSz="622300">
            <a:lnSpc>
              <a:spcPct val="90000"/>
            </a:lnSpc>
            <a:spcBef>
              <a:spcPct val="0"/>
            </a:spcBef>
            <a:spcAft>
              <a:spcPct val="35000"/>
            </a:spcAft>
          </a:pPr>
          <a:endParaRPr lang="es-EC" sz="1400" b="1" kern="1200" dirty="0"/>
        </a:p>
      </dsp:txBody>
      <dsp:txXfrm>
        <a:off x="2751313" y="2030088"/>
        <a:ext cx="1304676" cy="2374444"/>
      </dsp:txXfrm>
    </dsp:sp>
    <dsp:sp modelId="{45A33CBF-62AD-41C3-8FC0-8995987B80B7}">
      <dsp:nvSpPr>
        <dsp:cNvPr id="0" name=""/>
        <dsp:cNvSpPr/>
      </dsp:nvSpPr>
      <dsp:spPr>
        <a:xfrm>
          <a:off x="3846430" y="1364229"/>
          <a:ext cx="419119" cy="419119"/>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4B1CCB-8F3C-452A-A1B6-6CD5398138B9}">
      <dsp:nvSpPr>
        <dsp:cNvPr id="0" name=""/>
        <dsp:cNvSpPr/>
      </dsp:nvSpPr>
      <dsp:spPr>
        <a:xfrm>
          <a:off x="4055990" y="1573789"/>
          <a:ext cx="1351996" cy="28307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2082" tIns="0" rIns="0" bIns="0" numCol="1" spcCol="1270" anchor="t" anchorCtr="0">
          <a:noAutofit/>
        </a:bodyPr>
        <a:lstStyle/>
        <a:p>
          <a:pPr lvl="0" algn="l" defTabSz="622300">
            <a:lnSpc>
              <a:spcPct val="90000"/>
            </a:lnSpc>
            <a:spcBef>
              <a:spcPct val="0"/>
            </a:spcBef>
            <a:spcAft>
              <a:spcPct val="35000"/>
            </a:spcAft>
          </a:pPr>
          <a:endParaRPr lang="es-EC" sz="1400" b="1" kern="1200" dirty="0"/>
        </a:p>
      </dsp:txBody>
      <dsp:txXfrm>
        <a:off x="4055990" y="1573789"/>
        <a:ext cx="1351996" cy="2830743"/>
      </dsp:txXfrm>
    </dsp:sp>
    <dsp:sp modelId="{C4226F93-4A85-4D2E-8FC0-6EFDE7D097BA}">
      <dsp:nvSpPr>
        <dsp:cNvPr id="0" name=""/>
        <dsp:cNvSpPr/>
      </dsp:nvSpPr>
      <dsp:spPr>
        <a:xfrm>
          <a:off x="5140967" y="1027920"/>
          <a:ext cx="534038" cy="534038"/>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431A30-0236-4EA1-84F5-FF59F52E6C03}">
      <dsp:nvSpPr>
        <dsp:cNvPr id="0" name=""/>
        <dsp:cNvSpPr/>
      </dsp:nvSpPr>
      <dsp:spPr>
        <a:xfrm>
          <a:off x="5407987" y="1294939"/>
          <a:ext cx="1351996" cy="31095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2976" tIns="0" rIns="0" bIns="0" numCol="1" spcCol="1270" anchor="t" anchorCtr="0">
          <a:noAutofit/>
        </a:bodyPr>
        <a:lstStyle/>
        <a:p>
          <a:pPr lvl="0" algn="l" defTabSz="622300">
            <a:lnSpc>
              <a:spcPct val="90000"/>
            </a:lnSpc>
            <a:spcBef>
              <a:spcPct val="0"/>
            </a:spcBef>
            <a:spcAft>
              <a:spcPct val="35000"/>
            </a:spcAft>
          </a:pPr>
          <a:endParaRPr lang="es-EC" sz="1400" b="1" kern="1200" dirty="0"/>
        </a:p>
      </dsp:txBody>
      <dsp:txXfrm>
        <a:off x="5407987" y="1294939"/>
        <a:ext cx="1351996" cy="3109592"/>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C"/>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6A3505-7C50-4B27-9328-5B26A9CE3944}" type="datetimeFigureOut">
              <a:rPr lang="es-EC" smtClean="0"/>
              <a:t>23/12/2014</a:t>
            </a:fld>
            <a:endParaRPr lang="es-EC"/>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C"/>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C"/>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199318-0A10-40D3-9FF7-0612A0516259}" type="slidenum">
              <a:rPr lang="es-EC" smtClean="0"/>
              <a:t>‹Nº›</a:t>
            </a:fld>
            <a:endParaRPr lang="es-EC"/>
          </a:p>
        </p:txBody>
      </p:sp>
    </p:spTree>
    <p:extLst>
      <p:ext uri="{BB962C8B-B14F-4D97-AF65-F5344CB8AC3E}">
        <p14:creationId xmlns:p14="http://schemas.microsoft.com/office/powerpoint/2010/main" val="2977238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C" sz="1200" kern="1200" dirty="0" smtClean="0">
                <a:solidFill>
                  <a:schemeClr val="tx1"/>
                </a:solidFill>
                <a:effectLst/>
                <a:latin typeface="+mn-lt"/>
                <a:ea typeface="+mn-ea"/>
                <a:cs typeface="+mn-cs"/>
              </a:rPr>
              <a:t> </a:t>
            </a:r>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2</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11</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12</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13</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14</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15</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16</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17</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18</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19</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20</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3</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21</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22</a:t>
            </a:fld>
            <a:endParaRPr lang="es-EC"/>
          </a:p>
        </p:txBody>
      </p:sp>
    </p:spTree>
    <p:extLst>
      <p:ext uri="{BB962C8B-B14F-4D97-AF65-F5344CB8AC3E}">
        <p14:creationId xmlns:p14="http://schemas.microsoft.com/office/powerpoint/2010/main" val="247134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4</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5</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6</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7</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8</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9</a:t>
            </a:fld>
            <a:endParaRPr lang="es-EC"/>
          </a:p>
        </p:txBody>
      </p:sp>
    </p:spTree>
    <p:extLst>
      <p:ext uri="{BB962C8B-B14F-4D97-AF65-F5344CB8AC3E}">
        <p14:creationId xmlns:p14="http://schemas.microsoft.com/office/powerpoint/2010/main" val="5846688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A199318-0A10-40D3-9FF7-0612A0516259}" type="slidenum">
              <a:rPr lang="es-EC" smtClean="0"/>
              <a:t>10</a:t>
            </a:fld>
            <a:endParaRPr lang="es-EC"/>
          </a:p>
        </p:txBody>
      </p:sp>
    </p:spTree>
    <p:extLst>
      <p:ext uri="{BB962C8B-B14F-4D97-AF65-F5344CB8AC3E}">
        <p14:creationId xmlns:p14="http://schemas.microsoft.com/office/powerpoint/2010/main" val="584668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p>
            <a:fld id="{9519372F-E097-4174-A893-9E467A10559E}" type="datetimeFigureOut">
              <a:rPr lang="es-EC" smtClean="0"/>
              <a:t>23/12/2014</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FD139BFC-1088-4391-B981-39526FB0C526}" type="slidenum">
              <a:rPr lang="es-EC" smtClean="0"/>
              <a:t>‹Nº›</a:t>
            </a:fld>
            <a:endParaRPr lang="es-EC"/>
          </a:p>
        </p:txBody>
      </p:sp>
    </p:spTree>
    <p:extLst>
      <p:ext uri="{BB962C8B-B14F-4D97-AF65-F5344CB8AC3E}">
        <p14:creationId xmlns:p14="http://schemas.microsoft.com/office/powerpoint/2010/main" val="3051334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9519372F-E097-4174-A893-9E467A10559E}" type="datetimeFigureOut">
              <a:rPr lang="es-EC" smtClean="0"/>
              <a:t>23/12/2014</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FD139BFC-1088-4391-B981-39526FB0C526}" type="slidenum">
              <a:rPr lang="es-EC" smtClean="0"/>
              <a:t>‹Nº›</a:t>
            </a:fld>
            <a:endParaRPr lang="es-EC"/>
          </a:p>
        </p:txBody>
      </p:sp>
    </p:spTree>
    <p:extLst>
      <p:ext uri="{BB962C8B-B14F-4D97-AF65-F5344CB8AC3E}">
        <p14:creationId xmlns:p14="http://schemas.microsoft.com/office/powerpoint/2010/main" val="1339791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9519372F-E097-4174-A893-9E467A10559E}" type="datetimeFigureOut">
              <a:rPr lang="es-EC" smtClean="0"/>
              <a:t>23/12/2014</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FD139BFC-1088-4391-B981-39526FB0C526}" type="slidenum">
              <a:rPr lang="es-EC" smtClean="0"/>
              <a:t>‹Nº›</a:t>
            </a:fld>
            <a:endParaRPr lang="es-EC"/>
          </a:p>
        </p:txBody>
      </p:sp>
    </p:spTree>
    <p:extLst>
      <p:ext uri="{BB962C8B-B14F-4D97-AF65-F5344CB8AC3E}">
        <p14:creationId xmlns:p14="http://schemas.microsoft.com/office/powerpoint/2010/main" val="22075359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9519372F-E097-4174-A893-9E467A10559E}" type="datetimeFigureOut">
              <a:rPr lang="es-EC" smtClean="0"/>
              <a:t>23/12/2014</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FD139BFC-1088-4391-B981-39526FB0C526}" type="slidenum">
              <a:rPr lang="es-EC" smtClean="0"/>
              <a:t>‹Nº›</a:t>
            </a:fld>
            <a:endParaRPr lang="es-EC"/>
          </a:p>
        </p:txBody>
      </p:sp>
    </p:spTree>
    <p:extLst>
      <p:ext uri="{BB962C8B-B14F-4D97-AF65-F5344CB8AC3E}">
        <p14:creationId xmlns:p14="http://schemas.microsoft.com/office/powerpoint/2010/main" val="3870854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519372F-E097-4174-A893-9E467A10559E}" type="datetimeFigureOut">
              <a:rPr lang="es-EC" smtClean="0"/>
              <a:t>23/12/2014</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FD139BFC-1088-4391-B981-39526FB0C526}" type="slidenum">
              <a:rPr lang="es-EC" smtClean="0"/>
              <a:t>‹Nº›</a:t>
            </a:fld>
            <a:endParaRPr lang="es-EC"/>
          </a:p>
        </p:txBody>
      </p:sp>
    </p:spTree>
    <p:extLst>
      <p:ext uri="{BB962C8B-B14F-4D97-AF65-F5344CB8AC3E}">
        <p14:creationId xmlns:p14="http://schemas.microsoft.com/office/powerpoint/2010/main" val="888723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p>
            <a:fld id="{9519372F-E097-4174-A893-9E467A10559E}" type="datetimeFigureOut">
              <a:rPr lang="es-EC" smtClean="0"/>
              <a:t>23/12/2014</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FD139BFC-1088-4391-B981-39526FB0C526}" type="slidenum">
              <a:rPr lang="es-EC" smtClean="0"/>
              <a:t>‹Nº›</a:t>
            </a:fld>
            <a:endParaRPr lang="es-EC"/>
          </a:p>
        </p:txBody>
      </p:sp>
    </p:spTree>
    <p:extLst>
      <p:ext uri="{BB962C8B-B14F-4D97-AF65-F5344CB8AC3E}">
        <p14:creationId xmlns:p14="http://schemas.microsoft.com/office/powerpoint/2010/main" val="38953907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p>
            <a:fld id="{9519372F-E097-4174-A893-9E467A10559E}" type="datetimeFigureOut">
              <a:rPr lang="es-EC" smtClean="0"/>
              <a:t>23/12/2014</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FD139BFC-1088-4391-B981-39526FB0C526}" type="slidenum">
              <a:rPr lang="es-EC" smtClean="0"/>
              <a:t>‹Nº›</a:t>
            </a:fld>
            <a:endParaRPr lang="es-EC"/>
          </a:p>
        </p:txBody>
      </p:sp>
    </p:spTree>
    <p:extLst>
      <p:ext uri="{BB962C8B-B14F-4D97-AF65-F5344CB8AC3E}">
        <p14:creationId xmlns:p14="http://schemas.microsoft.com/office/powerpoint/2010/main" val="4228674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p>
            <a:fld id="{9519372F-E097-4174-A893-9E467A10559E}" type="datetimeFigureOut">
              <a:rPr lang="es-EC" smtClean="0"/>
              <a:t>23/12/2014</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FD139BFC-1088-4391-B981-39526FB0C526}" type="slidenum">
              <a:rPr lang="es-EC" smtClean="0"/>
              <a:t>‹Nº›</a:t>
            </a:fld>
            <a:endParaRPr lang="es-EC"/>
          </a:p>
        </p:txBody>
      </p:sp>
    </p:spTree>
    <p:extLst>
      <p:ext uri="{BB962C8B-B14F-4D97-AF65-F5344CB8AC3E}">
        <p14:creationId xmlns:p14="http://schemas.microsoft.com/office/powerpoint/2010/main" val="1863101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519372F-E097-4174-A893-9E467A10559E}" type="datetimeFigureOut">
              <a:rPr lang="es-EC" smtClean="0"/>
              <a:t>23/12/2014</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FD139BFC-1088-4391-B981-39526FB0C526}" type="slidenum">
              <a:rPr lang="es-EC" smtClean="0"/>
              <a:t>‹Nº›</a:t>
            </a:fld>
            <a:endParaRPr lang="es-EC"/>
          </a:p>
        </p:txBody>
      </p:sp>
    </p:spTree>
    <p:extLst>
      <p:ext uri="{BB962C8B-B14F-4D97-AF65-F5344CB8AC3E}">
        <p14:creationId xmlns:p14="http://schemas.microsoft.com/office/powerpoint/2010/main" val="2552724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519372F-E097-4174-A893-9E467A10559E}" type="datetimeFigureOut">
              <a:rPr lang="es-EC" smtClean="0"/>
              <a:t>23/12/2014</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FD139BFC-1088-4391-B981-39526FB0C526}" type="slidenum">
              <a:rPr lang="es-EC" smtClean="0"/>
              <a:t>‹Nº›</a:t>
            </a:fld>
            <a:endParaRPr lang="es-EC"/>
          </a:p>
        </p:txBody>
      </p:sp>
    </p:spTree>
    <p:extLst>
      <p:ext uri="{BB962C8B-B14F-4D97-AF65-F5344CB8AC3E}">
        <p14:creationId xmlns:p14="http://schemas.microsoft.com/office/powerpoint/2010/main" val="550940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519372F-E097-4174-A893-9E467A10559E}" type="datetimeFigureOut">
              <a:rPr lang="es-EC" smtClean="0"/>
              <a:t>23/12/2014</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FD139BFC-1088-4391-B981-39526FB0C526}" type="slidenum">
              <a:rPr lang="es-EC" smtClean="0"/>
              <a:t>‹Nº›</a:t>
            </a:fld>
            <a:endParaRPr lang="es-EC"/>
          </a:p>
        </p:txBody>
      </p:sp>
    </p:spTree>
    <p:extLst>
      <p:ext uri="{BB962C8B-B14F-4D97-AF65-F5344CB8AC3E}">
        <p14:creationId xmlns:p14="http://schemas.microsoft.com/office/powerpoint/2010/main" val="1323797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19372F-E097-4174-A893-9E467A10559E}" type="datetimeFigureOut">
              <a:rPr lang="es-EC" smtClean="0"/>
              <a:t>23/12/2014</a:t>
            </a:fld>
            <a:endParaRPr lang="es-EC"/>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139BFC-1088-4391-B981-39526FB0C526}" type="slidenum">
              <a:rPr lang="es-EC" smtClean="0"/>
              <a:t>‹Nº›</a:t>
            </a:fld>
            <a:endParaRPr lang="es-EC"/>
          </a:p>
        </p:txBody>
      </p:sp>
    </p:spTree>
    <p:extLst>
      <p:ext uri="{BB962C8B-B14F-4D97-AF65-F5344CB8AC3E}">
        <p14:creationId xmlns:p14="http://schemas.microsoft.com/office/powerpoint/2010/main" val="3629608253"/>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image" Target="../media/image1.jpe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chart" Target="../charts/chart4.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chart" Target="../charts/chart3.xml"/><Relationship Id="rId5" Type="http://schemas.openxmlformats.org/officeDocument/2006/relationships/image" Target="../media/image1.jpe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chart" Target="../charts/chart6.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image" Target="../media/image1.jpe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chart" Target="../charts/chart7.xml"/><Relationship Id="rId5" Type="http://schemas.openxmlformats.org/officeDocument/2006/relationships/image" Target="../media/image1.jpe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chart" Target="../charts/chart8.xml"/><Relationship Id="rId5" Type="http://schemas.openxmlformats.org/officeDocument/2006/relationships/image" Target="../media/image1.jpe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chart" Target="../charts/chart9.xml"/><Relationship Id="rId5" Type="http://schemas.openxmlformats.org/officeDocument/2006/relationships/image" Target="../media/image1.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2.jpg"/><Relationship Id="rId7" Type="http://schemas.openxmlformats.org/officeDocument/2006/relationships/diagramLayout" Target="../diagrams/layout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Data" Target="../diagrams/data1.xml"/><Relationship Id="rId5" Type="http://schemas.openxmlformats.org/officeDocument/2006/relationships/image" Target="../media/image1.jpeg"/><Relationship Id="rId10" Type="http://schemas.microsoft.com/office/2007/relationships/diagramDrawing" Target="../diagrams/drawing1.xml"/><Relationship Id="rId4" Type="http://schemas.openxmlformats.org/officeDocument/2006/relationships/image" Target="../media/image3.png"/><Relationship Id="rId9" Type="http://schemas.openxmlformats.org/officeDocument/2006/relationships/diagramColors" Target="../diagrams/colors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1.jpe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chart" Target="../charts/chart1.xml"/><Relationship Id="rId5" Type="http://schemas.openxmlformats.org/officeDocument/2006/relationships/image" Target="../media/image1.jpe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wmf"/><Relationship Id="rId5" Type="http://schemas.openxmlformats.org/officeDocument/2006/relationships/image" Target="../media/image1.jpe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1.jpe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1.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http://blogs.espe.edu.ec/wp-content/uploads/2013/09/Logo-RP-UFA-ESPE.jpg"/>
          <p:cNvPicPr/>
          <p:nvPr/>
        </p:nvPicPr>
        <p:blipFill rotWithShape="1">
          <a:blip r:embed="rId2">
            <a:extLst>
              <a:ext uri="{28A0092B-C50C-407E-A947-70E740481C1C}">
                <a14:useLocalDpi xmlns:a14="http://schemas.microsoft.com/office/drawing/2010/main" val="0"/>
              </a:ext>
            </a:extLst>
          </a:blip>
          <a:srcRect b="14117"/>
          <a:stretch/>
        </p:blipFill>
        <p:spPr bwMode="auto">
          <a:xfrm>
            <a:off x="1692910" y="533284"/>
            <a:ext cx="5300980" cy="1551940"/>
          </a:xfrm>
          <a:prstGeom prst="rect">
            <a:avLst/>
          </a:prstGeom>
          <a:noFill/>
          <a:ln>
            <a:noFill/>
          </a:ln>
          <a:extLst>
            <a:ext uri="{53640926-AAD7-44D8-BBD7-CCE9431645EC}">
              <a14:shadowObscured xmlns:a14="http://schemas.microsoft.com/office/drawing/2010/main"/>
            </a:ext>
          </a:extLst>
        </p:spPr>
      </p:pic>
      <p:sp>
        <p:nvSpPr>
          <p:cNvPr id="5" name="CuadroTexto 4"/>
          <p:cNvSpPr txBox="1"/>
          <p:nvPr/>
        </p:nvSpPr>
        <p:spPr>
          <a:xfrm>
            <a:off x="166255" y="2286000"/>
            <a:ext cx="8624453" cy="4524315"/>
          </a:xfrm>
          <a:prstGeom prst="rect">
            <a:avLst/>
          </a:prstGeom>
          <a:noFill/>
        </p:spPr>
        <p:txBody>
          <a:bodyPr wrap="square" rtlCol="0">
            <a:spAutoFit/>
          </a:bodyPr>
          <a:lstStyle/>
          <a:p>
            <a:pPr algn="ctr"/>
            <a:r>
              <a:rPr lang="es-EC" sz="1600" b="1" dirty="0"/>
              <a:t>VICERRECTORADO DE INVESTIGACIÓN, INNOVACIÓN Y TRANSFERENCIA DE TECNOLOGÍA </a:t>
            </a:r>
            <a:endParaRPr lang="es-EC" sz="1600" dirty="0"/>
          </a:p>
          <a:p>
            <a:pPr algn="ctr"/>
            <a:r>
              <a:rPr lang="es-EC" sz="1600" b="1" dirty="0"/>
              <a:t>  </a:t>
            </a:r>
            <a:r>
              <a:rPr lang="es-EC" sz="1600" b="1" dirty="0" smtClean="0"/>
              <a:t>DEPARTAMENTO </a:t>
            </a:r>
            <a:r>
              <a:rPr lang="es-EC" sz="1600" b="1" dirty="0"/>
              <a:t>DE CIENCIAS DE LA </a:t>
            </a:r>
            <a:r>
              <a:rPr lang="es-EC" sz="1600" b="1" dirty="0" smtClean="0"/>
              <a:t>VIDA</a:t>
            </a:r>
            <a:endParaRPr lang="es-EC" sz="1600" dirty="0"/>
          </a:p>
          <a:p>
            <a:pPr algn="ctr"/>
            <a:r>
              <a:rPr lang="es-EC" sz="1600" b="1" dirty="0"/>
              <a:t>MAESTRÍA EN PRODUCCIÓN ANIMAL</a:t>
            </a:r>
            <a:endParaRPr lang="es-EC" sz="1600" dirty="0"/>
          </a:p>
          <a:p>
            <a:pPr algn="ctr"/>
            <a:r>
              <a:rPr lang="es-EC" sz="1600" b="1" dirty="0"/>
              <a:t> </a:t>
            </a:r>
            <a:endParaRPr lang="es-EC" sz="1600" dirty="0"/>
          </a:p>
          <a:p>
            <a:pPr algn="ctr"/>
            <a:r>
              <a:rPr lang="es-EC" sz="1600" b="1" dirty="0"/>
              <a:t> </a:t>
            </a:r>
            <a:r>
              <a:rPr lang="es-EC" sz="1600" b="1" dirty="0" smtClean="0"/>
              <a:t>TESIS </a:t>
            </a:r>
            <a:r>
              <a:rPr lang="es-EC" sz="1600" b="1" dirty="0"/>
              <a:t>DE GRADO MAESTRÍA EN PRODUCCIÓN ANIMAL</a:t>
            </a:r>
            <a:endParaRPr lang="es-EC" sz="1600" dirty="0"/>
          </a:p>
          <a:p>
            <a:pPr algn="ctr"/>
            <a:endParaRPr lang="es-EC" sz="1600" b="1" dirty="0" smtClean="0"/>
          </a:p>
          <a:p>
            <a:pPr algn="ctr"/>
            <a:r>
              <a:rPr lang="es-EC" sz="1600" b="1" dirty="0"/>
              <a:t/>
            </a:r>
            <a:br>
              <a:rPr lang="es-EC" sz="1600" b="1" dirty="0"/>
            </a:br>
            <a:r>
              <a:rPr lang="es-EC" sz="1600" b="1" dirty="0"/>
              <a:t>RESPUESTA DEL PASTO ALEMÁN (</a:t>
            </a:r>
            <a:r>
              <a:rPr lang="es-EC" sz="1600" b="1" i="1" dirty="0" err="1"/>
              <a:t>Echinoclhoa</a:t>
            </a:r>
            <a:r>
              <a:rPr lang="es-EC" sz="1600" b="1" i="1" dirty="0"/>
              <a:t> </a:t>
            </a:r>
            <a:r>
              <a:rPr lang="es-EC" sz="1600" b="1" i="1" dirty="0" err="1"/>
              <a:t>polystachya</a:t>
            </a:r>
            <a:r>
              <a:rPr lang="es-EC" sz="1600" b="1" dirty="0"/>
              <a:t>) A TRES LAMINAS DE RIEGO, EN LA PARROQUIA SAN ANTONIO, PROVINCIA DE MANABÍ</a:t>
            </a:r>
            <a:endParaRPr lang="es-EC" sz="1600" dirty="0"/>
          </a:p>
          <a:p>
            <a:pPr algn="ctr"/>
            <a:r>
              <a:rPr lang="es-EC" sz="1600" b="1" dirty="0"/>
              <a:t> </a:t>
            </a:r>
          </a:p>
          <a:p>
            <a:pPr algn="ctr"/>
            <a:r>
              <a:rPr lang="es-EC" sz="1600" dirty="0"/>
              <a:t> </a:t>
            </a:r>
          </a:p>
          <a:p>
            <a:pPr algn="ctr"/>
            <a:r>
              <a:rPr lang="es-EC" sz="1600" b="1" dirty="0"/>
              <a:t>AUTOR: </a:t>
            </a:r>
            <a:endParaRPr lang="es-EC" sz="1600" dirty="0"/>
          </a:p>
          <a:p>
            <a:pPr algn="ctr"/>
            <a:r>
              <a:rPr lang="es-EC" sz="1600" b="1" dirty="0"/>
              <a:t> </a:t>
            </a:r>
            <a:endParaRPr lang="es-EC" sz="1600" dirty="0"/>
          </a:p>
          <a:p>
            <a:pPr algn="ctr"/>
            <a:r>
              <a:rPr lang="es-EC" sz="1600" b="1" dirty="0"/>
              <a:t>VERA ARTEAGA DÍDIMO EFRAÍN</a:t>
            </a:r>
            <a:endParaRPr lang="es-EC" sz="1600" dirty="0"/>
          </a:p>
          <a:p>
            <a:pPr algn="ctr"/>
            <a:r>
              <a:rPr lang="es-EC" sz="1600" b="1" dirty="0"/>
              <a:t> </a:t>
            </a:r>
            <a:endParaRPr lang="es-EC" sz="1600" dirty="0"/>
          </a:p>
          <a:p>
            <a:pPr algn="ctr"/>
            <a:r>
              <a:rPr lang="es-ES" sz="1600" b="1" dirty="0"/>
              <a:t> </a:t>
            </a:r>
            <a:endParaRPr lang="es-EC" sz="1600" dirty="0"/>
          </a:p>
          <a:p>
            <a:pPr algn="ctr"/>
            <a:r>
              <a:rPr lang="es-ES" sz="1600" b="1" dirty="0"/>
              <a:t>Sangolquí, </a:t>
            </a:r>
            <a:r>
              <a:rPr lang="es-ES" sz="1600" b="1" dirty="0" smtClean="0"/>
              <a:t>Diciembre de </a:t>
            </a:r>
            <a:r>
              <a:rPr lang="es-ES" sz="1600" b="1" dirty="0"/>
              <a:t>2014</a:t>
            </a:r>
            <a:endParaRPr lang="es-EC" sz="1600" dirty="0"/>
          </a:p>
          <a:p>
            <a:endParaRPr lang="es-EC" sz="1600" dirty="0"/>
          </a:p>
        </p:txBody>
      </p:sp>
    </p:spTree>
    <p:extLst>
      <p:ext uri="{BB962C8B-B14F-4D97-AF65-F5344CB8AC3E}">
        <p14:creationId xmlns:p14="http://schemas.microsoft.com/office/powerpoint/2010/main" val="352550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239841" y="1217419"/>
            <a:ext cx="4961745"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Materiales y Métodos </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5" name="Marcador de contenido 2"/>
          <p:cNvSpPr>
            <a:spLocks noGrp="1"/>
          </p:cNvSpPr>
          <p:nvPr>
            <p:ph idx="1"/>
          </p:nvPr>
        </p:nvSpPr>
        <p:spPr>
          <a:xfrm>
            <a:off x="464501" y="1957085"/>
            <a:ext cx="4909698" cy="485775"/>
          </a:xfrm>
        </p:spPr>
        <p:txBody>
          <a:bodyPr>
            <a:normAutofit/>
          </a:bodyPr>
          <a:lstStyle/>
          <a:p>
            <a:r>
              <a:rPr lang="es-EC" sz="1800" b="1" dirty="0" smtClean="0"/>
              <a:t>Variables</a:t>
            </a:r>
            <a:endParaRPr lang="es-EC" sz="1800" b="1" dirty="0"/>
          </a:p>
        </p:txBody>
      </p:sp>
      <p:graphicFrame>
        <p:nvGraphicFramePr>
          <p:cNvPr id="9" name="Tabla 7"/>
          <p:cNvGraphicFramePr>
            <a:graphicFrameLocks noGrp="1"/>
          </p:cNvGraphicFramePr>
          <p:nvPr>
            <p:extLst>
              <p:ext uri="{D42A27DB-BD31-4B8C-83A1-F6EECF244321}">
                <p14:modId xmlns:p14="http://schemas.microsoft.com/office/powerpoint/2010/main" val="4082983551"/>
              </p:ext>
            </p:extLst>
          </p:nvPr>
        </p:nvGraphicFramePr>
        <p:xfrm>
          <a:off x="646213" y="2705686"/>
          <a:ext cx="7809877" cy="2635995"/>
        </p:xfrm>
        <a:graphic>
          <a:graphicData uri="http://schemas.openxmlformats.org/drawingml/2006/table">
            <a:tbl>
              <a:tblPr firstRow="1" bandRow="1">
                <a:tableStyleId>{5C22544A-7EE6-4342-B048-85BDC9FD1C3A}</a:tableStyleId>
              </a:tblPr>
              <a:tblGrid>
                <a:gridCol w="2651623"/>
                <a:gridCol w="5158254"/>
              </a:tblGrid>
              <a:tr h="532875">
                <a:tc>
                  <a:txBody>
                    <a:bodyPr/>
                    <a:lstStyle/>
                    <a:p>
                      <a:pPr algn="ctr"/>
                      <a:r>
                        <a:rPr lang="es-ES" sz="1400" dirty="0" smtClean="0">
                          <a:solidFill>
                            <a:schemeClr val="tx1"/>
                          </a:solidFill>
                        </a:rPr>
                        <a:t>VARIABLES</a:t>
                      </a:r>
                    </a:p>
                    <a:p>
                      <a:pPr algn="ctr"/>
                      <a:r>
                        <a:rPr lang="es-ES" sz="1400" baseline="0" dirty="0" smtClean="0">
                          <a:solidFill>
                            <a:schemeClr val="tx1"/>
                          </a:solidFill>
                        </a:rPr>
                        <a:t> DEPENDIENTES</a:t>
                      </a:r>
                      <a:endParaRPr lang="es-EC" sz="1400" dirty="0">
                        <a:solidFill>
                          <a:schemeClr val="tx1"/>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s-ES" sz="1400" dirty="0" smtClean="0">
                          <a:solidFill>
                            <a:schemeClr val="tx1"/>
                          </a:solidFill>
                        </a:rPr>
                        <a:t>VARIABLES</a:t>
                      </a:r>
                    </a:p>
                    <a:p>
                      <a:pPr algn="ctr"/>
                      <a:r>
                        <a:rPr lang="es-ES" sz="1400" baseline="0" dirty="0" smtClean="0">
                          <a:solidFill>
                            <a:schemeClr val="tx1"/>
                          </a:solidFill>
                        </a:rPr>
                        <a:t> INDEPENDIENTES</a:t>
                      </a:r>
                      <a:endParaRPr lang="es-EC" sz="1400" dirty="0">
                        <a:solidFill>
                          <a:schemeClr val="tx1"/>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1055627">
                <a:tc rowSpan="2">
                  <a:txBody>
                    <a:bodyPr/>
                    <a:lstStyle/>
                    <a:p>
                      <a:pPr marL="285750" indent="-285750" algn="ctr">
                        <a:buFont typeface="Courier New" panose="02070309020205020404" pitchFamily="49" charset="0"/>
                        <a:buChar char="o"/>
                      </a:pPr>
                      <a:r>
                        <a:rPr lang="es-EC" sz="1400" b="1"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Lamina de riego:</a:t>
                      </a:r>
                      <a:r>
                        <a:rPr lang="es-EC" sz="1400" b="1" baseline="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s-EC" sz="1800" kern="1200" dirty="0" smtClean="0">
                          <a:solidFill>
                            <a:schemeClr val="dk1"/>
                          </a:solidFill>
                          <a:effectLst/>
                          <a:latin typeface="+mn-lt"/>
                          <a:ea typeface="+mn-ea"/>
                          <a:cs typeface="+mn-cs"/>
                        </a:rPr>
                        <a:t> </a:t>
                      </a:r>
                      <a:r>
                        <a:rPr lang="es-EC" sz="1400" kern="12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agua en litros a aplicar en función de la de cada tratamiento </a:t>
                      </a:r>
                    </a:p>
                    <a:p>
                      <a:pPr marL="0" indent="0" algn="ctr">
                        <a:buFont typeface="Courier New" panose="02070309020205020404" pitchFamily="49" charset="0"/>
                        <a:buNone/>
                      </a:pPr>
                      <a:r>
                        <a:rPr lang="es-EC" sz="1400" kern="12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(100, 80, 50%)</a:t>
                      </a:r>
                      <a:endParaRPr lang="es-EC" sz="1400" kern="12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marR="211455" lvl="0" indent="-342900" algn="just">
                        <a:lnSpc>
                          <a:spcPct val="200000"/>
                        </a:lnSpc>
                        <a:spcAft>
                          <a:spcPts val="0"/>
                        </a:spcAft>
                        <a:buFont typeface="Courier New" panose="02070309020205020404" pitchFamily="49" charset="0"/>
                        <a:buChar char="o"/>
                      </a:pPr>
                      <a:r>
                        <a:rPr lang="es-EC" sz="1400" b="1"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Producción de biomasa: </a:t>
                      </a:r>
                      <a:r>
                        <a:rPr lang="es-EC" sz="14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Diámetro del tallo de la planta, longitud de hojas de la pastura,</a:t>
                      </a:r>
                      <a:r>
                        <a:rPr lang="es-EC" sz="1400" baseline="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a:t>
                      </a:r>
                      <a:r>
                        <a:rPr lang="es-EC" sz="14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ltura de la planta,</a:t>
                      </a:r>
                      <a:r>
                        <a:rPr lang="es-EC" sz="1400" baseline="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 p</a:t>
                      </a:r>
                      <a:r>
                        <a:rPr lang="es-EC" sz="14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eso de la materia verde</a:t>
                      </a:r>
                      <a:r>
                        <a:rPr lang="es-EC" sz="1400" baseline="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 y p</a:t>
                      </a:r>
                      <a:r>
                        <a:rPr lang="es-EC" sz="14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eso de la materia seca</a:t>
                      </a:r>
                      <a:endParaRPr lang="es-EC" sz="1400" dirty="0">
                        <a:solidFill>
                          <a:schemeClr val="tx1"/>
                        </a:solidFill>
                      </a:endParaRPr>
                    </a:p>
                  </a:txBody>
                  <a:tcPr>
                    <a:lnT w="12700" cap="flat" cmpd="sng" algn="ctr">
                      <a:solidFill>
                        <a:schemeClr val="tx1"/>
                      </a:solidFill>
                      <a:prstDash val="solid"/>
                      <a:round/>
                      <a:headEnd type="none" w="med" len="med"/>
                      <a:tailEnd type="none" w="med" len="med"/>
                    </a:lnT>
                    <a:noFill/>
                  </a:tcPr>
                </a:tc>
              </a:tr>
              <a:tr h="434470">
                <a:tc vMerge="1">
                  <a:txBody>
                    <a:bodyPr/>
                    <a:lstStyle/>
                    <a:p>
                      <a:endParaRPr lang="es-EC" sz="1400" dirty="0">
                        <a:solidFill>
                          <a:schemeClr val="tx1"/>
                        </a:solidFill>
                      </a:endParaRPr>
                    </a:p>
                  </a:txBody>
                  <a:tcPr>
                    <a:lnB w="12700" cap="flat" cmpd="sng" algn="ctr">
                      <a:solidFill>
                        <a:schemeClr val="tx1"/>
                      </a:solidFill>
                      <a:prstDash val="solid"/>
                      <a:round/>
                      <a:headEnd type="none" w="med" len="med"/>
                      <a:tailEnd type="none" w="med" len="med"/>
                    </a:lnB>
                    <a:noFill/>
                  </a:tcPr>
                </a:tc>
                <a:tc>
                  <a:txBody>
                    <a:bodyPr/>
                    <a:lstStyle/>
                    <a:p>
                      <a:pPr marL="342900" marR="211455" lvl="0" indent="-342900" algn="just">
                        <a:lnSpc>
                          <a:spcPct val="150000"/>
                        </a:lnSpc>
                        <a:spcAft>
                          <a:spcPts val="1000"/>
                        </a:spcAft>
                        <a:buFont typeface="Courier New" panose="02070309020205020404" pitchFamily="49" charset="0"/>
                        <a:buChar char="o"/>
                      </a:pPr>
                      <a:r>
                        <a:rPr lang="es-EC" sz="1400" b="1"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Valor nutritivo en base a materia seca</a:t>
                      </a:r>
                      <a:r>
                        <a:rPr lang="es-EC" sz="14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 Ceniza, proteína,</a:t>
                      </a:r>
                      <a:r>
                        <a:rPr lang="es-EC" sz="1400" baseline="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 f</a:t>
                      </a:r>
                      <a:r>
                        <a:rPr lang="es-EC" sz="14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ibra,</a:t>
                      </a:r>
                      <a:r>
                        <a:rPr lang="es-EC" sz="1400" baseline="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 h</a:t>
                      </a:r>
                      <a:r>
                        <a:rPr lang="es-EC" sz="14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umedad y</a:t>
                      </a:r>
                      <a:r>
                        <a:rPr lang="es-EC" sz="1400" baseline="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 g</a:t>
                      </a:r>
                      <a:r>
                        <a:rPr lang="es-EC" sz="14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rasa </a:t>
                      </a:r>
                      <a:endParaRPr lang="es-EC" sz="12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0166232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239841" y="1217419"/>
            <a:ext cx="5471411"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Resultado y Discusión</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5" name="Marcador de contenido 2"/>
          <p:cNvSpPr>
            <a:spLocks noGrp="1"/>
          </p:cNvSpPr>
          <p:nvPr>
            <p:ph idx="1"/>
          </p:nvPr>
        </p:nvSpPr>
        <p:spPr>
          <a:xfrm>
            <a:off x="464501" y="1957085"/>
            <a:ext cx="4909698" cy="485775"/>
          </a:xfrm>
        </p:spPr>
        <p:txBody>
          <a:bodyPr>
            <a:normAutofit/>
          </a:bodyPr>
          <a:lstStyle/>
          <a:p>
            <a:r>
              <a:rPr lang="es-EC" sz="1800" b="1" dirty="0" smtClean="0"/>
              <a:t>Suelo</a:t>
            </a:r>
            <a:endParaRPr lang="es-EC" sz="1800" b="1" dirty="0"/>
          </a:p>
        </p:txBody>
      </p:sp>
      <p:sp>
        <p:nvSpPr>
          <p:cNvPr id="8" name="Rectangle 1"/>
          <p:cNvSpPr>
            <a:spLocks noChangeArrowheads="1"/>
          </p:cNvSpPr>
          <p:nvPr/>
        </p:nvSpPr>
        <p:spPr bwMode="auto">
          <a:xfrm>
            <a:off x="14991" y="2387592"/>
            <a:ext cx="5576344"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269875" algn="l" defTabSz="914400" rtl="0" eaLnBrk="0" fontAlgn="base" latinLnBrk="0" hangingPunct="0">
              <a:lnSpc>
                <a:spcPct val="100000"/>
              </a:lnSpc>
              <a:spcBef>
                <a:spcPct val="0"/>
              </a:spcBef>
              <a:spcAft>
                <a:spcPct val="0"/>
              </a:spcAft>
              <a:buClrTx/>
              <a:buSzTx/>
              <a:buFontTx/>
              <a:buNone/>
              <a:tabLst/>
            </a:pPr>
            <a:r>
              <a:rPr kumimoji="0" lang="es-ES" sz="1400" b="1"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rPr>
              <a:t>Tabla 6. </a:t>
            </a:r>
            <a:r>
              <a:rPr kumimoji="0" lang="es-ES" sz="1400" b="0"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rPr>
              <a:t>Parámetros físicos del suelo utilizado en el experimento</a:t>
            </a:r>
            <a:endParaRPr kumimoji="0" lang="es-EC" sz="1400" b="0" i="0" u="none" strike="noStrike" cap="none" normalizeH="0" baseline="0" dirty="0" smtClean="0">
              <a:ln>
                <a:noFill/>
              </a:ln>
              <a:solidFill>
                <a:schemeClr val="tx1"/>
              </a:solidFill>
              <a:effectLst/>
              <a:latin typeface="Arial" panose="020B0604020202020204" pitchFamily="34" charset="0"/>
            </a:endParaRPr>
          </a:p>
          <a:p>
            <a:pPr marL="0" marR="0" lvl="0" indent="269875" algn="l" defTabSz="914400" rtl="0" eaLnBrk="0" fontAlgn="base" latinLnBrk="0" hangingPunct="0">
              <a:lnSpc>
                <a:spcPct val="100000"/>
              </a:lnSpc>
              <a:spcBef>
                <a:spcPct val="0"/>
              </a:spcBef>
              <a:spcAft>
                <a:spcPct val="0"/>
              </a:spcAft>
              <a:buClrTx/>
              <a:buSzTx/>
              <a:buFontTx/>
              <a:buNone/>
              <a:tabLst/>
            </a:pPr>
            <a:endParaRPr kumimoji="0" lang="es-EC" sz="14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0" name="Tabla 4"/>
          <p:cNvGraphicFramePr>
            <a:graphicFrameLocks noGrp="1"/>
          </p:cNvGraphicFramePr>
          <p:nvPr>
            <p:extLst>
              <p:ext uri="{D42A27DB-BD31-4B8C-83A1-F6EECF244321}">
                <p14:modId xmlns:p14="http://schemas.microsoft.com/office/powerpoint/2010/main" val="1043076019"/>
              </p:ext>
            </p:extLst>
          </p:nvPr>
        </p:nvGraphicFramePr>
        <p:xfrm>
          <a:off x="239841" y="2802764"/>
          <a:ext cx="4841825" cy="2884334"/>
        </p:xfrm>
        <a:graphic>
          <a:graphicData uri="http://schemas.openxmlformats.org/drawingml/2006/table">
            <a:tbl>
              <a:tblPr firstRow="1" firstCol="1" bandRow="1"/>
              <a:tblGrid>
                <a:gridCol w="1514008"/>
                <a:gridCol w="734518"/>
                <a:gridCol w="1079292"/>
                <a:gridCol w="884420"/>
                <a:gridCol w="629587"/>
              </a:tblGrid>
              <a:tr h="0">
                <a:tc>
                  <a:txBody>
                    <a:bodyPr/>
                    <a:lstStyle/>
                    <a:p>
                      <a:pPr>
                        <a:lnSpc>
                          <a:spcPct val="115000"/>
                        </a:lnSpc>
                        <a:spcAft>
                          <a:spcPts val="0"/>
                        </a:spcAft>
                      </a:pPr>
                      <a:r>
                        <a:rPr lang="es-EC"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Parámetros </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es-EC"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Unidad</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es-EC"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Valores </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es-EC"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Volumen de agua</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es-EC"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Tipo</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282430">
                <a:tc>
                  <a:txBody>
                    <a:bodyPr/>
                    <a:lstStyle/>
                    <a:p>
                      <a:pP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Clase textural</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Areno arcilloso</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a:noFill/>
                    </a:lnL>
                    <a:lnR>
                      <a:noFill/>
                    </a:lnR>
                    <a:lnT w="12700" cap="flat" cmpd="sng" algn="ctr">
                      <a:solidFill>
                        <a:srgbClr val="000000"/>
                      </a:solidFill>
                      <a:prstDash val="solid"/>
                      <a:round/>
                      <a:headEnd type="none" w="med" len="med"/>
                      <a:tailEnd type="none" w="med" len="med"/>
                    </a:lnT>
                    <a:lnB>
                      <a:noFill/>
                    </a:lnB>
                  </a:tcPr>
                </a:tc>
              </a:tr>
              <a:tr h="282430">
                <a:tc>
                  <a:txBody>
                    <a:bodyPr/>
                    <a:lstStyle/>
                    <a:p>
                      <a:pP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Saturación </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400" b="1" u="sng"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41,9</a:t>
                      </a:r>
                      <a:endParaRPr lang="es-EC" sz="1400" b="1"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0,419</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a:noFill/>
                    </a:lnL>
                    <a:lnR>
                      <a:noFill/>
                    </a:lnR>
                    <a:lnT>
                      <a:noFill/>
                    </a:lnT>
                    <a:lnB>
                      <a:noFill/>
                    </a:lnB>
                  </a:tcPr>
                </a:tc>
                <a:tc>
                  <a:txBody>
                    <a:bodyPr/>
                    <a:lstStyle/>
                    <a:p>
                      <a:pPr algn="ct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 útil</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a:noFill/>
                    </a:lnL>
                    <a:lnR>
                      <a:noFill/>
                    </a:lnR>
                    <a:lnT>
                      <a:noFill/>
                    </a:lnT>
                    <a:lnB>
                      <a:noFill/>
                    </a:lnB>
                  </a:tcPr>
                </a:tc>
              </a:tr>
              <a:tr h="282430">
                <a:tc>
                  <a:txBody>
                    <a:bodyPr/>
                    <a:lstStyle/>
                    <a:p>
                      <a:pP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Capacidad de campo        </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400" b="1" u="sng"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31,42</a:t>
                      </a:r>
                      <a:endParaRPr lang="es-EC" sz="1400" b="1"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0,314</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a:noFill/>
                    </a:lnL>
                    <a:lnR>
                      <a:noFill/>
                    </a:lnR>
                    <a:lnT>
                      <a:noFill/>
                    </a:lnT>
                    <a:lnB>
                      <a:noFill/>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útil</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a:noFill/>
                    </a:lnL>
                    <a:lnR>
                      <a:noFill/>
                    </a:lnR>
                    <a:lnT>
                      <a:noFill/>
                    </a:lnT>
                    <a:lnB>
                      <a:noFill/>
                    </a:lnB>
                  </a:tcPr>
                </a:tc>
              </a:tr>
              <a:tr h="282430">
                <a:tc>
                  <a:txBody>
                    <a:bodyPr/>
                    <a:lstStyle/>
                    <a:p>
                      <a:pP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Punto de marchites</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15,7</a:t>
                      </a:r>
                      <a:endParaRPr lang="es-EC"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0,157</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a:noFill/>
                    </a:lnL>
                    <a:lnR>
                      <a:noFill/>
                    </a:lnR>
                    <a:lnT>
                      <a:noFill/>
                    </a:lnT>
                    <a:lnB>
                      <a:noFill/>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a:noFill/>
                    </a:lnL>
                    <a:lnR>
                      <a:noFill/>
                    </a:lnR>
                    <a:lnT>
                      <a:noFill/>
                    </a:lnT>
                    <a:lnB>
                      <a:noFill/>
                    </a:lnB>
                  </a:tcPr>
                </a:tc>
              </a:tr>
              <a:tr h="282430">
                <a:tc>
                  <a:txBody>
                    <a:bodyPr/>
                    <a:lstStyle/>
                    <a:p>
                      <a:pP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Agua disponible  </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cm</a:t>
                      </a:r>
                      <a:r>
                        <a:rPr lang="es-EC" sz="14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/cm</a:t>
                      </a:r>
                      <a:r>
                        <a:rPr lang="es-EC" sz="14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0,157</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a:noFill/>
                    </a:lnL>
                    <a:lnR>
                      <a:noFill/>
                    </a:lnR>
                    <a:lnT>
                      <a:noFill/>
                    </a:lnT>
                    <a:lnB>
                      <a:noFill/>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a:noFill/>
                    </a:lnL>
                    <a:lnR>
                      <a:noFill/>
                    </a:lnR>
                    <a:lnT>
                      <a:noFill/>
                    </a:lnT>
                    <a:lnB>
                      <a:noFill/>
                    </a:lnB>
                  </a:tcPr>
                </a:tc>
              </a:tr>
              <a:tr h="282430">
                <a:tc>
                  <a:txBody>
                    <a:bodyPr/>
                    <a:lstStyle/>
                    <a:p>
                      <a:pP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Densidad aparente  </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g/cm</a:t>
                      </a:r>
                      <a:r>
                        <a:rPr lang="es-EC" sz="14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1,22</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a:noFill/>
                    </a:lnL>
                    <a:lnR>
                      <a:noFill/>
                    </a:lnR>
                    <a:lnT>
                      <a:noFill/>
                    </a:lnT>
                    <a:lnB>
                      <a:noFill/>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a:noFill/>
                    </a:lnL>
                    <a:lnR>
                      <a:noFill/>
                    </a:lnR>
                    <a:lnT>
                      <a:noFill/>
                    </a:lnT>
                    <a:lnB>
                      <a:noFill/>
                    </a:lnB>
                  </a:tcPr>
                </a:tc>
              </a:tr>
              <a:tr h="282430">
                <a:tc>
                  <a:txBody>
                    <a:bodyPr/>
                    <a:lstStyle/>
                    <a:p>
                      <a:pP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Densidad real </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g/cm</a:t>
                      </a:r>
                      <a:r>
                        <a:rPr lang="es-EC" sz="14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11" name="10 Gráfico"/>
          <p:cNvGraphicFramePr/>
          <p:nvPr>
            <p:extLst>
              <p:ext uri="{D42A27DB-BD31-4B8C-83A1-F6EECF244321}">
                <p14:modId xmlns:p14="http://schemas.microsoft.com/office/powerpoint/2010/main" val="2276113484"/>
              </p:ext>
            </p:extLst>
          </p:nvPr>
        </p:nvGraphicFramePr>
        <p:xfrm>
          <a:off x="5124137" y="2910812"/>
          <a:ext cx="3810000" cy="2743200"/>
        </p:xfrm>
        <a:graphic>
          <a:graphicData uri="http://schemas.openxmlformats.org/drawingml/2006/chart">
            <c:chart xmlns:c="http://schemas.openxmlformats.org/drawingml/2006/chart" xmlns:r="http://schemas.openxmlformats.org/officeDocument/2006/relationships" r:id="rId6"/>
          </a:graphicData>
        </a:graphic>
      </p:graphicFrame>
      <p:sp>
        <p:nvSpPr>
          <p:cNvPr id="4" name="3 CuadroTexto"/>
          <p:cNvSpPr txBox="1"/>
          <p:nvPr/>
        </p:nvSpPr>
        <p:spPr>
          <a:xfrm>
            <a:off x="5096656" y="5741233"/>
            <a:ext cx="4047344" cy="800219"/>
          </a:xfrm>
          <a:prstGeom prst="rect">
            <a:avLst/>
          </a:prstGeom>
          <a:noFill/>
        </p:spPr>
        <p:txBody>
          <a:bodyPr wrap="square" rtlCol="0">
            <a:spAutoFit/>
          </a:bodyPr>
          <a:lstStyle/>
          <a:p>
            <a:r>
              <a:rPr lang="es-EC" sz="1400" b="1" dirty="0">
                <a:solidFill>
                  <a:srgbClr val="000000"/>
                </a:solidFill>
                <a:latin typeface="Arial" panose="020B0604020202020204" pitchFamily="34" charset="0"/>
                <a:ea typeface="Times New Roman" panose="02020603050405020304" pitchFamily="18" charset="0"/>
              </a:rPr>
              <a:t>Grafico 1. </a:t>
            </a:r>
            <a:r>
              <a:rPr lang="es-EC" sz="1400" dirty="0">
                <a:solidFill>
                  <a:srgbClr val="000000"/>
                </a:solidFill>
                <a:latin typeface="Arial" panose="020B0604020202020204" pitchFamily="34" charset="0"/>
                <a:ea typeface="Times New Roman" panose="02020603050405020304" pitchFamily="18" charset="0"/>
              </a:rPr>
              <a:t>Características del suelo en relación con la retención de humedad</a:t>
            </a:r>
          </a:p>
          <a:p>
            <a:endParaRPr lang="es-EC" dirty="0"/>
          </a:p>
        </p:txBody>
      </p:sp>
    </p:spTree>
    <p:extLst>
      <p:ext uri="{BB962C8B-B14F-4D97-AF65-F5344CB8AC3E}">
        <p14:creationId xmlns:p14="http://schemas.microsoft.com/office/powerpoint/2010/main" val="25380175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239841" y="1217419"/>
            <a:ext cx="5471411"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Resultado y Discusión</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5" name="Marcador de contenido 2"/>
          <p:cNvSpPr>
            <a:spLocks noGrp="1"/>
          </p:cNvSpPr>
          <p:nvPr>
            <p:ph idx="1"/>
          </p:nvPr>
        </p:nvSpPr>
        <p:spPr>
          <a:xfrm>
            <a:off x="464501" y="1957085"/>
            <a:ext cx="4909698" cy="485775"/>
          </a:xfrm>
        </p:spPr>
        <p:txBody>
          <a:bodyPr>
            <a:normAutofit/>
          </a:bodyPr>
          <a:lstStyle/>
          <a:p>
            <a:r>
              <a:rPr lang="es-EC" sz="1800" b="1" dirty="0" smtClean="0"/>
              <a:t>Suelo</a:t>
            </a:r>
            <a:endParaRPr lang="es-EC" sz="1800" b="1"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C"/>
          </a:p>
        </p:txBody>
      </p:sp>
      <p:sp>
        <p:nvSpPr>
          <p:cNvPr id="4" name="3 CuadroTexto"/>
          <p:cNvSpPr txBox="1"/>
          <p:nvPr/>
        </p:nvSpPr>
        <p:spPr>
          <a:xfrm>
            <a:off x="359764" y="2443397"/>
            <a:ext cx="4047344" cy="307777"/>
          </a:xfrm>
          <a:prstGeom prst="rect">
            <a:avLst/>
          </a:prstGeom>
          <a:noFill/>
        </p:spPr>
        <p:txBody>
          <a:bodyPr wrap="square" rtlCol="0">
            <a:spAutoFit/>
          </a:bodyPr>
          <a:lstStyle/>
          <a:p>
            <a:r>
              <a:rPr lang="es-EC" sz="1400" b="1" dirty="0" smtClean="0">
                <a:solidFill>
                  <a:srgbClr val="000000"/>
                </a:solidFill>
                <a:latin typeface="Arial" panose="020B0604020202020204" pitchFamily="34" charset="0"/>
                <a:ea typeface="Times New Roman" panose="02020603050405020304" pitchFamily="18" charset="0"/>
              </a:rPr>
              <a:t>Análisis de suelo</a:t>
            </a:r>
            <a:endParaRPr lang="es-EC" sz="1400" dirty="0">
              <a:solidFill>
                <a:srgbClr val="000000"/>
              </a:solidFill>
              <a:latin typeface="Arial" panose="020B0604020202020204" pitchFamily="34" charset="0"/>
              <a:ea typeface="Times New Roman" panose="02020603050405020304" pitchFamily="18" charset="0"/>
            </a:endParaRPr>
          </a:p>
        </p:txBody>
      </p:sp>
      <p:graphicFrame>
        <p:nvGraphicFramePr>
          <p:cNvPr id="3" name="2 Tabla"/>
          <p:cNvGraphicFramePr>
            <a:graphicFrameLocks noGrp="1"/>
          </p:cNvGraphicFramePr>
          <p:nvPr>
            <p:extLst>
              <p:ext uri="{D42A27DB-BD31-4B8C-83A1-F6EECF244321}">
                <p14:modId xmlns:p14="http://schemas.microsoft.com/office/powerpoint/2010/main" val="557850432"/>
              </p:ext>
            </p:extLst>
          </p:nvPr>
        </p:nvGraphicFramePr>
        <p:xfrm>
          <a:off x="1214204" y="3093080"/>
          <a:ext cx="4009832" cy="2944368"/>
        </p:xfrm>
        <a:graphic>
          <a:graphicData uri="http://schemas.openxmlformats.org/drawingml/2006/table">
            <a:tbl>
              <a:tblPr firstRow="1" firstCol="1" bandRow="1"/>
              <a:tblGrid>
                <a:gridCol w="1460462"/>
                <a:gridCol w="1666472"/>
                <a:gridCol w="882898"/>
              </a:tblGrid>
              <a:tr h="190500">
                <a:tc>
                  <a:txBody>
                    <a:bodyPr/>
                    <a:lstStyle/>
                    <a:p>
                      <a:pPr>
                        <a:lnSpc>
                          <a:spcPct val="115000"/>
                        </a:lnSpc>
                        <a:spcAft>
                          <a:spcPts val="0"/>
                        </a:spcAft>
                      </a:pPr>
                      <a:r>
                        <a:rPr lang="es-EC" sz="1400" b="1" kern="1200" dirty="0">
                          <a:solidFill>
                            <a:srgbClr val="000000"/>
                          </a:solidFill>
                          <a:latin typeface="Arial" panose="020B0604020202020204" pitchFamily="34" charset="0"/>
                          <a:ea typeface="Times New Roman" panose="02020603050405020304" pitchFamily="18" charset="0"/>
                          <a:cs typeface="+mn-cs"/>
                        </a:rPr>
                        <a:t>Suelo</a:t>
                      </a: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ctr">
                        <a:lnSpc>
                          <a:spcPct val="115000"/>
                        </a:lnSpc>
                        <a:spcAft>
                          <a:spcPts val="0"/>
                        </a:spcAft>
                      </a:pPr>
                      <a:r>
                        <a:rPr lang="es-EC" sz="1400" b="1" kern="1200" dirty="0">
                          <a:solidFill>
                            <a:srgbClr val="000000"/>
                          </a:solidFill>
                          <a:latin typeface="Arial" panose="020B0604020202020204" pitchFamily="34" charset="0"/>
                          <a:ea typeface="Times New Roman" panose="02020603050405020304" pitchFamily="18" charset="0"/>
                          <a:cs typeface="+mn-cs"/>
                        </a:rPr>
                        <a:t>Unidad</a:t>
                      </a: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nSpc>
                          <a:spcPct val="115000"/>
                        </a:lnSpc>
                        <a:spcAft>
                          <a:spcPts val="0"/>
                        </a:spcAft>
                      </a:pPr>
                      <a:r>
                        <a:rPr lang="es-EC" sz="1400" b="1" kern="1200" dirty="0">
                          <a:solidFill>
                            <a:srgbClr val="000000"/>
                          </a:solidFill>
                          <a:latin typeface="Arial" panose="020B0604020202020204" pitchFamily="34" charset="0"/>
                          <a:ea typeface="Times New Roman" panose="02020603050405020304" pitchFamily="18" charset="0"/>
                          <a:cs typeface="+mn-cs"/>
                        </a:rPr>
                        <a:t>Valor</a:t>
                      </a: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190500">
                <a:tc>
                  <a:txBody>
                    <a:bodyPr/>
                    <a:lstStyle/>
                    <a:p>
                      <a:pPr>
                        <a:lnSpc>
                          <a:spcPct val="115000"/>
                        </a:lnSpc>
                        <a:spcAft>
                          <a:spcPts val="0"/>
                        </a:spcAft>
                      </a:pPr>
                      <a:r>
                        <a:rPr lang="es-EC" sz="1400" kern="1200" dirty="0">
                          <a:solidFill>
                            <a:srgbClr val="000000"/>
                          </a:solidFill>
                          <a:latin typeface="Arial" panose="020B0604020202020204" pitchFamily="34" charset="0"/>
                          <a:ea typeface="Times New Roman" panose="02020603050405020304" pitchFamily="18" charset="0"/>
                          <a:cs typeface="+mn-cs"/>
                        </a:rPr>
                        <a:t>pH</a:t>
                      </a: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ct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a:t>
                      </a: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6,8</a:t>
                      </a: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190500">
                <a:tc>
                  <a:txBody>
                    <a:bodyPr/>
                    <a:lstStyle/>
                    <a:p>
                      <a:pP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Conductividad</a:t>
                      </a:r>
                    </a:p>
                  </a:txBody>
                  <a:tcPr marL="44450" marR="44450" marT="0" marB="0" anchor="b">
                    <a:lnL>
                      <a:noFill/>
                    </a:lnL>
                    <a:lnR>
                      <a:noFill/>
                    </a:lnR>
                    <a:lnT>
                      <a:noFill/>
                    </a:lnT>
                    <a:lnB>
                      <a:noFill/>
                    </a:lnB>
                  </a:tcPr>
                </a:tc>
                <a:tc>
                  <a:txBody>
                    <a:bodyPr/>
                    <a:lstStyle/>
                    <a:p>
                      <a:pPr marR="211455" algn="ct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uS/cm</a:t>
                      </a: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kern="1200" dirty="0">
                          <a:solidFill>
                            <a:srgbClr val="000000"/>
                          </a:solidFill>
                          <a:latin typeface="Arial" panose="020B0604020202020204" pitchFamily="34" charset="0"/>
                          <a:ea typeface="Times New Roman" panose="02020603050405020304" pitchFamily="18" charset="0"/>
                          <a:cs typeface="+mn-cs"/>
                        </a:rPr>
                        <a:t>415</a:t>
                      </a:r>
                    </a:p>
                  </a:txBody>
                  <a:tcPr marL="44450" marR="44450" marT="0" marB="0" anchor="b">
                    <a:lnL>
                      <a:noFill/>
                    </a:lnL>
                    <a:lnR>
                      <a:noFill/>
                    </a:lnR>
                    <a:lnT>
                      <a:noFill/>
                    </a:lnT>
                    <a:lnB>
                      <a:noFill/>
                    </a:lnB>
                  </a:tcPr>
                </a:tc>
              </a:tr>
              <a:tr h="190500">
                <a:tc>
                  <a:txBody>
                    <a:bodyPr/>
                    <a:lstStyle/>
                    <a:p>
                      <a:pP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Salinidad </a:t>
                      </a:r>
                    </a:p>
                  </a:txBody>
                  <a:tcPr marL="44450" marR="44450" marT="0" marB="0" anchor="b">
                    <a:lnL>
                      <a:noFill/>
                    </a:lnL>
                    <a:lnR>
                      <a:noFill/>
                    </a:lnR>
                    <a:lnT>
                      <a:noFill/>
                    </a:lnT>
                    <a:lnB>
                      <a:noFill/>
                    </a:lnB>
                  </a:tcPr>
                </a:tc>
                <a:tc>
                  <a:txBody>
                    <a:bodyPr/>
                    <a:lstStyle/>
                    <a:p>
                      <a:pPr marR="211455" algn="ctr">
                        <a:lnSpc>
                          <a:spcPct val="115000"/>
                        </a:lnSpc>
                        <a:spcAft>
                          <a:spcPts val="0"/>
                        </a:spcAft>
                      </a:pPr>
                      <a:r>
                        <a:rPr lang="es-EC" sz="1400" kern="1200" dirty="0">
                          <a:solidFill>
                            <a:srgbClr val="000000"/>
                          </a:solidFill>
                          <a:latin typeface="Arial" panose="020B0604020202020204" pitchFamily="34" charset="0"/>
                          <a:ea typeface="Times New Roman" panose="02020603050405020304" pitchFamily="18" charset="0"/>
                          <a:cs typeface="+mn-cs"/>
                        </a:rPr>
                        <a:t>%</a:t>
                      </a: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0</a:t>
                      </a:r>
                    </a:p>
                  </a:txBody>
                  <a:tcPr marL="44450" marR="44450" marT="0" marB="0" anchor="b">
                    <a:lnL>
                      <a:noFill/>
                    </a:lnL>
                    <a:lnR>
                      <a:noFill/>
                    </a:lnR>
                    <a:lnT>
                      <a:noFill/>
                    </a:lnT>
                    <a:lnB>
                      <a:noFill/>
                    </a:lnB>
                  </a:tcPr>
                </a:tc>
              </a:tr>
              <a:tr h="190500">
                <a:tc>
                  <a:txBody>
                    <a:bodyPr/>
                    <a:lstStyle/>
                    <a:p>
                      <a:pP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Nitrógeno Total</a:t>
                      </a:r>
                    </a:p>
                  </a:txBody>
                  <a:tcPr marL="44450" marR="44450" marT="0" marB="0" anchor="b">
                    <a:lnL>
                      <a:noFill/>
                    </a:lnL>
                    <a:lnR>
                      <a:noFill/>
                    </a:lnR>
                    <a:lnT>
                      <a:noFill/>
                    </a:lnT>
                    <a:lnB>
                      <a:noFill/>
                    </a:lnB>
                  </a:tcPr>
                </a:tc>
                <a:tc>
                  <a:txBody>
                    <a:bodyPr/>
                    <a:lstStyle/>
                    <a:p>
                      <a:pPr marR="211455" algn="ct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a:t>
                      </a: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0,29</a:t>
                      </a:r>
                    </a:p>
                  </a:txBody>
                  <a:tcPr marL="44450" marR="44450" marT="0" marB="0" anchor="b">
                    <a:lnL>
                      <a:noFill/>
                    </a:lnL>
                    <a:lnR>
                      <a:noFill/>
                    </a:lnR>
                    <a:lnT>
                      <a:noFill/>
                    </a:lnT>
                    <a:lnB>
                      <a:noFill/>
                    </a:lnB>
                  </a:tcPr>
                </a:tc>
              </a:tr>
              <a:tr h="190500">
                <a:tc>
                  <a:txBody>
                    <a:bodyPr/>
                    <a:lstStyle/>
                    <a:p>
                      <a:pP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Materia orgánica</a:t>
                      </a:r>
                    </a:p>
                  </a:txBody>
                  <a:tcPr marL="44450" marR="44450" marT="0" marB="0" anchor="b">
                    <a:lnL>
                      <a:noFill/>
                    </a:lnL>
                    <a:lnR>
                      <a:noFill/>
                    </a:lnR>
                    <a:lnT>
                      <a:noFill/>
                    </a:lnT>
                    <a:lnB>
                      <a:noFill/>
                    </a:lnB>
                  </a:tcPr>
                </a:tc>
                <a:tc>
                  <a:txBody>
                    <a:bodyPr/>
                    <a:lstStyle/>
                    <a:p>
                      <a:pPr marR="211455" algn="ct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a:t>
                      </a: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kern="1200" dirty="0">
                          <a:solidFill>
                            <a:srgbClr val="000000"/>
                          </a:solidFill>
                          <a:latin typeface="Arial" panose="020B0604020202020204" pitchFamily="34" charset="0"/>
                          <a:ea typeface="Times New Roman" panose="02020603050405020304" pitchFamily="18" charset="0"/>
                          <a:cs typeface="+mn-cs"/>
                        </a:rPr>
                        <a:t>1,52</a:t>
                      </a:r>
                    </a:p>
                  </a:txBody>
                  <a:tcPr marL="44450" marR="44450" marT="0" marB="0" anchor="b">
                    <a:lnL>
                      <a:noFill/>
                    </a:lnL>
                    <a:lnR>
                      <a:noFill/>
                    </a:lnR>
                    <a:lnT>
                      <a:noFill/>
                    </a:lnT>
                    <a:lnB>
                      <a:noFill/>
                    </a:lnB>
                  </a:tcPr>
                </a:tc>
              </a:tr>
              <a:tr h="190500">
                <a:tc>
                  <a:txBody>
                    <a:bodyPr/>
                    <a:lstStyle/>
                    <a:p>
                      <a:pP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Fosfato</a:t>
                      </a:r>
                    </a:p>
                  </a:txBody>
                  <a:tcPr marL="44450" marR="44450" marT="0" marB="0" anchor="b">
                    <a:lnL>
                      <a:noFill/>
                    </a:lnL>
                    <a:lnR>
                      <a:noFill/>
                    </a:lnR>
                    <a:lnT>
                      <a:noFill/>
                    </a:lnT>
                    <a:lnB>
                      <a:noFill/>
                    </a:lnB>
                  </a:tcPr>
                </a:tc>
                <a:tc>
                  <a:txBody>
                    <a:bodyPr/>
                    <a:lstStyle/>
                    <a:p>
                      <a:pPr marR="211455" algn="ctr">
                        <a:lnSpc>
                          <a:spcPct val="115000"/>
                        </a:lnSpc>
                        <a:spcAft>
                          <a:spcPts val="0"/>
                        </a:spcAft>
                      </a:pPr>
                      <a:r>
                        <a:rPr lang="es-EC" sz="1400" kern="1200" dirty="0">
                          <a:solidFill>
                            <a:srgbClr val="000000"/>
                          </a:solidFill>
                          <a:latin typeface="Arial" panose="020B0604020202020204" pitchFamily="34" charset="0"/>
                          <a:ea typeface="Times New Roman" panose="02020603050405020304" pitchFamily="18" charset="0"/>
                          <a:cs typeface="+mn-cs"/>
                        </a:rPr>
                        <a:t>ppm</a:t>
                      </a: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kern="1200" dirty="0">
                          <a:solidFill>
                            <a:srgbClr val="000000"/>
                          </a:solidFill>
                          <a:latin typeface="Arial" panose="020B0604020202020204" pitchFamily="34" charset="0"/>
                          <a:ea typeface="Times New Roman" panose="02020603050405020304" pitchFamily="18" charset="0"/>
                          <a:cs typeface="+mn-cs"/>
                        </a:rPr>
                        <a:t>99,98</a:t>
                      </a:r>
                    </a:p>
                  </a:txBody>
                  <a:tcPr marL="44450" marR="44450" marT="0" marB="0" anchor="b">
                    <a:lnL>
                      <a:noFill/>
                    </a:lnL>
                    <a:lnR>
                      <a:noFill/>
                    </a:lnR>
                    <a:lnT>
                      <a:noFill/>
                    </a:lnT>
                    <a:lnB>
                      <a:noFill/>
                    </a:lnB>
                  </a:tcPr>
                </a:tc>
              </a:tr>
              <a:tr h="190500">
                <a:tc>
                  <a:txBody>
                    <a:bodyPr/>
                    <a:lstStyle/>
                    <a:p>
                      <a:pP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Potasio</a:t>
                      </a:r>
                    </a:p>
                  </a:txBody>
                  <a:tcPr marL="44450" marR="44450" marT="0" marB="0" anchor="b">
                    <a:lnL>
                      <a:noFill/>
                    </a:lnL>
                    <a:lnR>
                      <a:noFill/>
                    </a:lnR>
                    <a:lnT>
                      <a:noFill/>
                    </a:lnT>
                    <a:lnB>
                      <a:noFill/>
                    </a:lnB>
                  </a:tcPr>
                </a:tc>
                <a:tc>
                  <a:txBody>
                    <a:bodyPr/>
                    <a:lstStyle/>
                    <a:p>
                      <a:pPr marR="211455" algn="ct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ppm</a:t>
                      </a: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2495</a:t>
                      </a:r>
                    </a:p>
                  </a:txBody>
                  <a:tcPr marL="44450" marR="44450" marT="0" marB="0" anchor="b">
                    <a:lnL>
                      <a:noFill/>
                    </a:lnL>
                    <a:lnR>
                      <a:noFill/>
                    </a:lnR>
                    <a:lnT>
                      <a:noFill/>
                    </a:lnT>
                    <a:lnB>
                      <a:noFill/>
                    </a:lnB>
                  </a:tcPr>
                </a:tc>
              </a:tr>
              <a:tr h="190500">
                <a:tc>
                  <a:txBody>
                    <a:bodyPr/>
                    <a:lstStyle/>
                    <a:p>
                      <a:pP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Hierro</a:t>
                      </a:r>
                    </a:p>
                  </a:txBody>
                  <a:tcPr marL="44450" marR="44450" marT="0" marB="0" anchor="b">
                    <a:lnL>
                      <a:noFill/>
                    </a:lnL>
                    <a:lnR>
                      <a:noFill/>
                    </a:lnR>
                    <a:lnT>
                      <a:noFill/>
                    </a:lnT>
                    <a:lnB>
                      <a:noFill/>
                    </a:lnB>
                  </a:tcPr>
                </a:tc>
                <a:tc>
                  <a:txBody>
                    <a:bodyPr/>
                    <a:lstStyle/>
                    <a:p>
                      <a:pPr marR="211455" algn="ct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ppm</a:t>
                      </a: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kern="1200" dirty="0">
                          <a:solidFill>
                            <a:srgbClr val="000000"/>
                          </a:solidFill>
                          <a:latin typeface="Arial" panose="020B0604020202020204" pitchFamily="34" charset="0"/>
                          <a:ea typeface="Times New Roman" panose="02020603050405020304" pitchFamily="18" charset="0"/>
                          <a:cs typeface="+mn-cs"/>
                        </a:rPr>
                        <a:t>21,27</a:t>
                      </a:r>
                    </a:p>
                  </a:txBody>
                  <a:tcPr marL="44450" marR="44450" marT="0" marB="0" anchor="b">
                    <a:lnL>
                      <a:noFill/>
                    </a:lnL>
                    <a:lnR>
                      <a:noFill/>
                    </a:lnR>
                    <a:lnT>
                      <a:noFill/>
                    </a:lnT>
                    <a:lnB>
                      <a:noFill/>
                    </a:lnB>
                  </a:tcPr>
                </a:tc>
              </a:tr>
              <a:tr h="190500">
                <a:tc>
                  <a:txBody>
                    <a:bodyPr/>
                    <a:lstStyle/>
                    <a:p>
                      <a:pP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Manganeso</a:t>
                      </a:r>
                    </a:p>
                  </a:txBody>
                  <a:tcPr marL="44450" marR="44450" marT="0" marB="0" anchor="b">
                    <a:lnL>
                      <a:noFill/>
                    </a:lnL>
                    <a:lnR>
                      <a:noFill/>
                    </a:lnR>
                    <a:lnT>
                      <a:noFill/>
                    </a:lnT>
                    <a:lnB>
                      <a:noFill/>
                    </a:lnB>
                  </a:tcPr>
                </a:tc>
                <a:tc>
                  <a:txBody>
                    <a:bodyPr/>
                    <a:lstStyle/>
                    <a:p>
                      <a:pPr marR="211455" algn="ct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ppm</a:t>
                      </a: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kern="1200" dirty="0">
                          <a:solidFill>
                            <a:srgbClr val="000000"/>
                          </a:solidFill>
                          <a:latin typeface="Arial" panose="020B0604020202020204" pitchFamily="34" charset="0"/>
                          <a:ea typeface="Times New Roman" panose="02020603050405020304" pitchFamily="18" charset="0"/>
                          <a:cs typeface="+mn-cs"/>
                        </a:rPr>
                        <a:t>7,01</a:t>
                      </a:r>
                    </a:p>
                  </a:txBody>
                  <a:tcPr marL="44450" marR="44450" marT="0" marB="0" anchor="b">
                    <a:lnL>
                      <a:noFill/>
                    </a:lnL>
                    <a:lnR>
                      <a:noFill/>
                    </a:lnR>
                    <a:lnT>
                      <a:noFill/>
                    </a:lnT>
                    <a:lnB>
                      <a:noFill/>
                    </a:lnB>
                  </a:tcPr>
                </a:tc>
              </a:tr>
              <a:tr h="190500">
                <a:tc>
                  <a:txBody>
                    <a:bodyPr/>
                    <a:lstStyle/>
                    <a:p>
                      <a:pP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Zinc</a:t>
                      </a:r>
                    </a:p>
                  </a:txBody>
                  <a:tcPr marL="44450" marR="44450" marT="0" marB="0" anchor="b">
                    <a:lnL>
                      <a:noFill/>
                    </a:lnL>
                    <a:lnR>
                      <a:noFill/>
                    </a:lnR>
                    <a:lnT>
                      <a:noFill/>
                    </a:lnT>
                    <a:lnB>
                      <a:noFill/>
                    </a:lnB>
                  </a:tcPr>
                </a:tc>
                <a:tc>
                  <a:txBody>
                    <a:bodyPr/>
                    <a:lstStyle/>
                    <a:p>
                      <a:pPr marR="211455" algn="ct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ppm</a:t>
                      </a: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kern="1200" dirty="0">
                          <a:solidFill>
                            <a:srgbClr val="000000"/>
                          </a:solidFill>
                          <a:latin typeface="Arial" panose="020B0604020202020204" pitchFamily="34" charset="0"/>
                          <a:ea typeface="Times New Roman" panose="02020603050405020304" pitchFamily="18" charset="0"/>
                          <a:cs typeface="+mn-cs"/>
                        </a:rPr>
                        <a:t>1,8</a:t>
                      </a:r>
                    </a:p>
                  </a:txBody>
                  <a:tcPr marL="44450" marR="44450" marT="0" marB="0" anchor="b">
                    <a:lnL>
                      <a:noFill/>
                    </a:lnL>
                    <a:lnR>
                      <a:noFill/>
                    </a:lnR>
                    <a:lnT>
                      <a:noFill/>
                    </a:lnT>
                    <a:lnB>
                      <a:noFill/>
                    </a:lnB>
                  </a:tcPr>
                </a:tc>
              </a:tr>
              <a:tr h="190500">
                <a:tc>
                  <a:txBody>
                    <a:bodyPr/>
                    <a:lstStyle/>
                    <a:p>
                      <a:pP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Magnesio</a:t>
                      </a: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400" kern="1200">
                          <a:solidFill>
                            <a:srgbClr val="000000"/>
                          </a:solidFill>
                          <a:latin typeface="Arial" panose="020B0604020202020204" pitchFamily="34" charset="0"/>
                          <a:ea typeface="Times New Roman" panose="02020603050405020304" pitchFamily="18" charset="0"/>
                          <a:cs typeface="+mn-cs"/>
                        </a:rPr>
                        <a:t>ppm</a:t>
                      </a: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kern="1200" dirty="0">
                          <a:solidFill>
                            <a:srgbClr val="000000"/>
                          </a:solidFill>
                          <a:latin typeface="Arial" panose="020B0604020202020204" pitchFamily="34" charset="0"/>
                          <a:ea typeface="Times New Roman" panose="02020603050405020304" pitchFamily="18" charset="0"/>
                          <a:cs typeface="+mn-cs"/>
                        </a:rPr>
                        <a:t>62,4</a:t>
                      </a: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Rectangle 1"/>
          <p:cNvSpPr>
            <a:spLocks noChangeArrowheads="1"/>
          </p:cNvSpPr>
          <p:nvPr/>
        </p:nvSpPr>
        <p:spPr bwMode="auto">
          <a:xfrm>
            <a:off x="1218250" y="2751174"/>
            <a:ext cx="390838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lang="es-EC" altLang="es-EC" sz="1400" b="1" dirty="0" smtClean="0">
                <a:solidFill>
                  <a:srgbClr val="000000"/>
                </a:solidFill>
                <a:latin typeface="Arial" panose="020B0604020202020204" pitchFamily="34" charset="0"/>
                <a:ea typeface="Times New Roman" panose="02020603050405020304" pitchFamily="18" charset="0"/>
              </a:rPr>
              <a:t>Tabla 7. </a:t>
            </a:r>
            <a:r>
              <a:rPr lang="es-EC" altLang="es-EC" sz="1400" dirty="0" smtClean="0">
                <a:solidFill>
                  <a:srgbClr val="000000"/>
                </a:solidFill>
                <a:latin typeface="Arial" panose="020B0604020202020204" pitchFamily="34" charset="0"/>
                <a:ea typeface="Times New Roman" panose="02020603050405020304" pitchFamily="18" charset="0"/>
              </a:rPr>
              <a:t>Parámetros analizados del suelo</a:t>
            </a:r>
            <a:endParaRPr lang="es-EC" altLang="es-EC" sz="1400" dirty="0">
              <a:solidFill>
                <a:srgbClr val="000000"/>
              </a:solidFill>
              <a:latin typeface="Arial" panose="020B0604020202020204" pitchFamily="34" charset="0"/>
              <a:ea typeface="Times New Roman" panose="02020603050405020304" pitchFamily="18" charset="0"/>
            </a:endParaRPr>
          </a:p>
        </p:txBody>
      </p:sp>
      <p:sp>
        <p:nvSpPr>
          <p:cNvPr id="12" name="11 Rectángulo redondeado"/>
          <p:cNvSpPr/>
          <p:nvPr/>
        </p:nvSpPr>
        <p:spPr>
          <a:xfrm>
            <a:off x="5711252" y="4841823"/>
            <a:ext cx="2723759" cy="809469"/>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2800" b="1" dirty="0" smtClean="0">
                <a:solidFill>
                  <a:schemeClr val="tx1"/>
                </a:solidFill>
              </a:rPr>
              <a:t>Suelo aluvial</a:t>
            </a:r>
            <a:endParaRPr lang="es-EC" sz="2800" b="1" dirty="0">
              <a:solidFill>
                <a:schemeClr val="tx1"/>
              </a:solidFill>
            </a:endParaRPr>
          </a:p>
        </p:txBody>
      </p:sp>
    </p:spTree>
    <p:extLst>
      <p:ext uri="{BB962C8B-B14F-4D97-AF65-F5344CB8AC3E}">
        <p14:creationId xmlns:p14="http://schemas.microsoft.com/office/powerpoint/2010/main" val="32102465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149901" y="1142469"/>
            <a:ext cx="5471411"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Resultado y Discusión</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5" name="Marcador de contenido 2"/>
          <p:cNvSpPr>
            <a:spLocks noGrp="1"/>
          </p:cNvSpPr>
          <p:nvPr>
            <p:ph idx="1"/>
          </p:nvPr>
        </p:nvSpPr>
        <p:spPr>
          <a:xfrm>
            <a:off x="329591" y="1762215"/>
            <a:ext cx="4909698" cy="485775"/>
          </a:xfrm>
        </p:spPr>
        <p:txBody>
          <a:bodyPr>
            <a:normAutofit/>
          </a:bodyPr>
          <a:lstStyle/>
          <a:p>
            <a:r>
              <a:rPr lang="es-EC" sz="1800" b="1" dirty="0" smtClean="0"/>
              <a:t>Variables agronómicas</a:t>
            </a:r>
            <a:endParaRPr lang="es-EC" sz="1800" b="1"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C"/>
          </a:p>
        </p:txBody>
      </p:sp>
      <p:sp>
        <p:nvSpPr>
          <p:cNvPr id="4" name="3 CuadroTexto"/>
          <p:cNvSpPr txBox="1"/>
          <p:nvPr/>
        </p:nvSpPr>
        <p:spPr>
          <a:xfrm>
            <a:off x="3597640" y="1788800"/>
            <a:ext cx="4047344" cy="307777"/>
          </a:xfrm>
          <a:prstGeom prst="rect">
            <a:avLst/>
          </a:prstGeom>
          <a:noFill/>
        </p:spPr>
        <p:txBody>
          <a:bodyPr wrap="square" rtlCol="0">
            <a:spAutoFit/>
          </a:bodyPr>
          <a:lstStyle/>
          <a:p>
            <a:r>
              <a:rPr lang="es-EC" sz="1400" b="1" dirty="0" smtClean="0">
                <a:solidFill>
                  <a:srgbClr val="000000"/>
                </a:solidFill>
                <a:latin typeface="Arial" panose="020B0604020202020204" pitchFamily="34" charset="0"/>
                <a:ea typeface="Times New Roman" panose="02020603050405020304" pitchFamily="18" charset="0"/>
              </a:rPr>
              <a:t>Grosor y longitud del tallo</a:t>
            </a:r>
            <a:endParaRPr lang="es-EC" sz="1400" dirty="0">
              <a:solidFill>
                <a:srgbClr val="000000"/>
              </a:solidFill>
              <a:latin typeface="Arial" panose="020B0604020202020204" pitchFamily="34" charset="0"/>
              <a:ea typeface="Times New Roman" panose="02020603050405020304" pitchFamily="18" charset="0"/>
            </a:endParaRPr>
          </a:p>
        </p:txBody>
      </p:sp>
      <p:sp>
        <p:nvSpPr>
          <p:cNvPr id="9" name="Rectangle 1"/>
          <p:cNvSpPr>
            <a:spLocks noChangeArrowheads="1"/>
          </p:cNvSpPr>
          <p:nvPr/>
        </p:nvSpPr>
        <p:spPr bwMode="auto">
          <a:xfrm>
            <a:off x="149900" y="2192550"/>
            <a:ext cx="569626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EC" altLang="es-EC" sz="1400" b="1" dirty="0" smtClean="0">
                <a:solidFill>
                  <a:srgbClr val="000000"/>
                </a:solidFill>
                <a:latin typeface="Arial" panose="020B0604020202020204" pitchFamily="34" charset="0"/>
                <a:ea typeface="Times New Roman" panose="02020603050405020304" pitchFamily="18" charset="0"/>
              </a:rPr>
              <a:t>Tabla </a:t>
            </a:r>
            <a:r>
              <a:rPr lang="es-EC" sz="1400" b="1" dirty="0"/>
              <a:t>8. </a:t>
            </a:r>
            <a:r>
              <a:rPr lang="es-EC" sz="1400" dirty="0"/>
              <a:t>Promedio de la variable grosor (mm) del tallo en los días evaluados </a:t>
            </a:r>
          </a:p>
        </p:txBody>
      </p:sp>
      <p:graphicFrame>
        <p:nvGraphicFramePr>
          <p:cNvPr id="10" name="9 Tabla"/>
          <p:cNvGraphicFramePr>
            <a:graphicFrameLocks noGrp="1"/>
          </p:cNvGraphicFramePr>
          <p:nvPr>
            <p:extLst>
              <p:ext uri="{D42A27DB-BD31-4B8C-83A1-F6EECF244321}">
                <p14:modId xmlns:p14="http://schemas.microsoft.com/office/powerpoint/2010/main" val="2940314070"/>
              </p:ext>
            </p:extLst>
          </p:nvPr>
        </p:nvGraphicFramePr>
        <p:xfrm>
          <a:off x="206495" y="2494909"/>
          <a:ext cx="5343228" cy="1892808"/>
        </p:xfrm>
        <a:graphic>
          <a:graphicData uri="http://schemas.openxmlformats.org/drawingml/2006/table">
            <a:tbl>
              <a:tblPr firstRow="1" firstCol="1" bandRow="1"/>
              <a:tblGrid>
                <a:gridCol w="1347178"/>
                <a:gridCol w="1347178"/>
                <a:gridCol w="1324436"/>
                <a:gridCol w="1324436"/>
              </a:tblGrid>
              <a:tr h="199390">
                <a:tc rowSpan="2">
                  <a:txBody>
                    <a:bodyPr/>
                    <a:lstStyle/>
                    <a:p>
                      <a:pPr marR="211455" algn="ctr">
                        <a:lnSpc>
                          <a:spcPct val="115000"/>
                        </a:lnSpc>
                        <a:spcAft>
                          <a:spcPts val="0"/>
                        </a:spcAft>
                      </a:pPr>
                      <a:r>
                        <a:rPr lang="es-EC" sz="1200" b="1" dirty="0">
                          <a:effectLst/>
                          <a:latin typeface="Times New Roman"/>
                          <a:ea typeface="Times New Roman"/>
                          <a:cs typeface="Times New Roman"/>
                        </a:rPr>
                        <a:t>Tratamientos </a:t>
                      </a:r>
                      <a:endParaRPr lang="es-EC" sz="1100" dirty="0">
                        <a:effectLst/>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gridSpan="3">
                  <a:txBody>
                    <a:bodyPr/>
                    <a:lstStyle/>
                    <a:p>
                      <a:pPr marR="211455" algn="ctr">
                        <a:lnSpc>
                          <a:spcPct val="115000"/>
                        </a:lnSpc>
                        <a:spcAft>
                          <a:spcPts val="0"/>
                        </a:spcAft>
                      </a:pPr>
                      <a:r>
                        <a:rPr lang="es-EC" sz="1200" b="1">
                          <a:effectLst/>
                          <a:latin typeface="Times New Roman"/>
                          <a:ea typeface="Times New Roman"/>
                          <a:cs typeface="Times New Roman"/>
                        </a:rPr>
                        <a:t>Días </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solidFill>
                      <a:schemeClr val="accent6">
                        <a:lumMod val="20000"/>
                        <a:lumOff val="80000"/>
                      </a:schemeClr>
                    </a:solidFill>
                  </a:tcPr>
                </a:tc>
                <a:tc hMerge="1">
                  <a:txBody>
                    <a:bodyPr/>
                    <a:lstStyle/>
                    <a:p>
                      <a:endParaRPr lang="es-EC"/>
                    </a:p>
                  </a:txBody>
                  <a:tcPr/>
                </a:tc>
                <a:tc hMerge="1">
                  <a:txBody>
                    <a:bodyPr/>
                    <a:lstStyle/>
                    <a:p>
                      <a:endParaRPr lang="es-EC"/>
                    </a:p>
                  </a:txBody>
                  <a:tcPr/>
                </a:tc>
              </a:tr>
              <a:tr h="0">
                <a:tc vMerge="1">
                  <a:txBody>
                    <a:bodyPr/>
                    <a:lstStyle/>
                    <a:p>
                      <a:endParaRPr lang="es-EC"/>
                    </a:p>
                  </a:txBody>
                  <a:tcPr/>
                </a:tc>
                <a:tc>
                  <a:txBody>
                    <a:bodyPr/>
                    <a:lstStyle/>
                    <a:p>
                      <a:pPr marR="211455" algn="ctr">
                        <a:lnSpc>
                          <a:spcPct val="115000"/>
                        </a:lnSpc>
                        <a:spcAft>
                          <a:spcPts val="0"/>
                        </a:spcAft>
                      </a:pPr>
                      <a:r>
                        <a:rPr lang="es-EC" sz="1200" b="1">
                          <a:effectLst/>
                          <a:latin typeface="Times New Roman"/>
                          <a:ea typeface="Times New Roman"/>
                          <a:cs typeface="Times New Roman"/>
                        </a:rPr>
                        <a:t>10</a:t>
                      </a:r>
                      <a:endParaRPr lang="es-EC" sz="1100">
                        <a:effectLst/>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ctr">
                        <a:lnSpc>
                          <a:spcPct val="115000"/>
                        </a:lnSpc>
                        <a:spcAft>
                          <a:spcPts val="0"/>
                        </a:spcAft>
                      </a:pPr>
                      <a:r>
                        <a:rPr lang="es-EC" sz="1200" b="1" dirty="0">
                          <a:effectLst/>
                          <a:latin typeface="Times New Roman"/>
                          <a:ea typeface="Times New Roman"/>
                          <a:cs typeface="Times New Roman"/>
                        </a:rPr>
                        <a:t>20</a:t>
                      </a:r>
                      <a:endParaRPr lang="es-EC" sz="1100" dirty="0">
                        <a:effectLst/>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ctr">
                        <a:lnSpc>
                          <a:spcPct val="115000"/>
                        </a:lnSpc>
                        <a:spcAft>
                          <a:spcPts val="0"/>
                        </a:spcAft>
                      </a:pPr>
                      <a:r>
                        <a:rPr lang="es-EC" sz="1200" b="1" dirty="0">
                          <a:effectLst/>
                          <a:latin typeface="Times New Roman"/>
                          <a:ea typeface="Times New Roman"/>
                          <a:cs typeface="Times New Roman"/>
                        </a:rPr>
                        <a:t>45</a:t>
                      </a:r>
                      <a:endParaRPr lang="es-EC" sz="1100" dirty="0">
                        <a:effectLst/>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0">
                <a:tc>
                  <a:txBody>
                    <a:bodyPr/>
                    <a:lstStyle/>
                    <a:p>
                      <a:pPr marR="211455" algn="r">
                        <a:lnSpc>
                          <a:spcPct val="115000"/>
                        </a:lnSpc>
                        <a:spcAft>
                          <a:spcPts val="0"/>
                        </a:spcAft>
                      </a:pPr>
                      <a:r>
                        <a:rPr lang="es-EC" sz="1200">
                          <a:effectLst/>
                          <a:latin typeface="Times New Roman"/>
                          <a:ea typeface="Times New Roman"/>
                          <a:cs typeface="Times New Roman"/>
                        </a:rPr>
                        <a:t>T1</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r">
                        <a:lnSpc>
                          <a:spcPct val="115000"/>
                        </a:lnSpc>
                        <a:spcAft>
                          <a:spcPts val="0"/>
                        </a:spcAft>
                      </a:pPr>
                      <a:r>
                        <a:rPr lang="es-EC" sz="1200">
                          <a:effectLst/>
                          <a:latin typeface="Times New Roman"/>
                          <a:ea typeface="Times New Roman"/>
                          <a:cs typeface="Times New Roman"/>
                        </a:rPr>
                        <a:t>12,25±2.5</a:t>
                      </a:r>
                      <a:endParaRPr lang="es-EC" sz="1100">
                        <a:effectLst/>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r">
                        <a:lnSpc>
                          <a:spcPct val="115000"/>
                        </a:lnSpc>
                        <a:spcAft>
                          <a:spcPts val="0"/>
                        </a:spcAft>
                      </a:pPr>
                      <a:r>
                        <a:rPr lang="es-EC" sz="1200">
                          <a:effectLst/>
                          <a:latin typeface="Times New Roman"/>
                          <a:ea typeface="Times New Roman"/>
                          <a:cs typeface="Times New Roman"/>
                        </a:rPr>
                        <a:t>18,88±1.03 a</a:t>
                      </a:r>
                      <a:endParaRPr lang="es-EC" sz="1100">
                        <a:effectLst/>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r">
                        <a:lnSpc>
                          <a:spcPct val="115000"/>
                        </a:lnSpc>
                        <a:spcAft>
                          <a:spcPts val="0"/>
                        </a:spcAft>
                      </a:pPr>
                      <a:r>
                        <a:rPr lang="es-EC" sz="1200">
                          <a:effectLst/>
                          <a:latin typeface="Times New Roman"/>
                          <a:ea typeface="Times New Roman"/>
                          <a:cs typeface="Times New Roman"/>
                        </a:rPr>
                        <a:t>20,0±0.8 a</a:t>
                      </a:r>
                      <a:endParaRPr lang="es-EC" sz="1100">
                        <a:effectLst/>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r>
              <a:tr h="0">
                <a:tc>
                  <a:txBody>
                    <a:bodyPr/>
                    <a:lstStyle/>
                    <a:p>
                      <a:pPr marR="211455" algn="r">
                        <a:lnSpc>
                          <a:spcPct val="115000"/>
                        </a:lnSpc>
                        <a:spcAft>
                          <a:spcPts val="0"/>
                        </a:spcAft>
                      </a:pPr>
                      <a:r>
                        <a:rPr lang="es-EC" sz="1200">
                          <a:effectLst/>
                          <a:latin typeface="Times New Roman"/>
                          <a:ea typeface="Times New Roman"/>
                          <a:cs typeface="Times New Roman"/>
                        </a:rPr>
                        <a:t>T2</a:t>
                      </a:r>
                      <a:endParaRPr lang="es-EC" sz="11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200">
                          <a:effectLst/>
                          <a:latin typeface="Times New Roman"/>
                          <a:ea typeface="Times New Roman"/>
                          <a:cs typeface="Times New Roman"/>
                        </a:rPr>
                        <a:t>11,5±0.57</a:t>
                      </a:r>
                      <a:endParaRPr lang="es-EC" sz="1100">
                        <a:effectLst/>
                        <a:latin typeface="Calibri"/>
                        <a:ea typeface="Calibri"/>
                        <a:cs typeface="Times New Roman"/>
                      </a:endParaRPr>
                    </a:p>
                  </a:txBody>
                  <a:tcPr marL="44450" marR="44450" marT="0" marB="0" anchor="ctr">
                    <a:lnL>
                      <a:noFill/>
                    </a:lnL>
                    <a:lnR>
                      <a:noFill/>
                    </a:lnR>
                    <a:lnT>
                      <a:noFill/>
                    </a:lnT>
                    <a:lnB>
                      <a:noFill/>
                    </a:lnB>
                  </a:tcPr>
                </a:tc>
                <a:tc>
                  <a:txBody>
                    <a:bodyPr/>
                    <a:lstStyle/>
                    <a:p>
                      <a:pPr marR="211455" algn="r">
                        <a:lnSpc>
                          <a:spcPct val="115000"/>
                        </a:lnSpc>
                        <a:spcAft>
                          <a:spcPts val="0"/>
                        </a:spcAft>
                      </a:pPr>
                      <a:r>
                        <a:rPr lang="es-EC" sz="1200">
                          <a:effectLst/>
                          <a:latin typeface="Times New Roman"/>
                          <a:ea typeface="Times New Roman"/>
                          <a:cs typeface="Times New Roman"/>
                        </a:rPr>
                        <a:t>14,0±3.3 b </a:t>
                      </a:r>
                      <a:endParaRPr lang="es-EC" sz="1100">
                        <a:effectLst/>
                        <a:latin typeface="Calibri"/>
                        <a:ea typeface="Calibri"/>
                        <a:cs typeface="Times New Roman"/>
                      </a:endParaRPr>
                    </a:p>
                  </a:txBody>
                  <a:tcPr marL="44450" marR="44450" marT="0" marB="0" anchor="ctr">
                    <a:lnL>
                      <a:noFill/>
                    </a:lnL>
                    <a:lnR>
                      <a:noFill/>
                    </a:lnR>
                    <a:lnT>
                      <a:noFill/>
                    </a:lnT>
                    <a:lnB>
                      <a:noFill/>
                    </a:lnB>
                  </a:tcPr>
                </a:tc>
                <a:tc>
                  <a:txBody>
                    <a:bodyPr/>
                    <a:lstStyle/>
                    <a:p>
                      <a:pPr marR="211455" algn="r">
                        <a:lnSpc>
                          <a:spcPct val="115000"/>
                        </a:lnSpc>
                        <a:spcAft>
                          <a:spcPts val="0"/>
                        </a:spcAft>
                      </a:pPr>
                      <a:r>
                        <a:rPr lang="es-EC" sz="1200" dirty="0">
                          <a:effectLst/>
                          <a:latin typeface="Times New Roman"/>
                          <a:ea typeface="Times New Roman"/>
                          <a:cs typeface="Times New Roman"/>
                        </a:rPr>
                        <a:t>14,5±1.2 b</a:t>
                      </a:r>
                      <a:endParaRPr lang="es-EC" sz="1100" dirty="0">
                        <a:effectLst/>
                        <a:latin typeface="Calibri"/>
                        <a:ea typeface="Calibri"/>
                        <a:cs typeface="Times New Roman"/>
                      </a:endParaRPr>
                    </a:p>
                  </a:txBody>
                  <a:tcPr marL="44450" marR="44450" marT="0" marB="0" anchor="ctr">
                    <a:lnL>
                      <a:noFill/>
                    </a:lnL>
                    <a:lnR>
                      <a:noFill/>
                    </a:lnR>
                    <a:lnT>
                      <a:noFill/>
                    </a:lnT>
                    <a:lnB>
                      <a:noFill/>
                    </a:lnB>
                  </a:tcPr>
                </a:tc>
              </a:tr>
              <a:tr h="0">
                <a:tc>
                  <a:txBody>
                    <a:bodyPr/>
                    <a:lstStyle/>
                    <a:p>
                      <a:pPr marR="211455" algn="r">
                        <a:lnSpc>
                          <a:spcPct val="115000"/>
                        </a:lnSpc>
                        <a:spcAft>
                          <a:spcPts val="0"/>
                        </a:spcAft>
                      </a:pPr>
                      <a:r>
                        <a:rPr lang="es-EC" sz="1200">
                          <a:effectLst/>
                          <a:latin typeface="Times New Roman"/>
                          <a:ea typeface="Times New Roman"/>
                          <a:cs typeface="Times New Roman"/>
                        </a:rPr>
                        <a:t>T3</a:t>
                      </a:r>
                      <a:endParaRPr lang="es-EC" sz="11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200">
                          <a:effectLst/>
                          <a:latin typeface="Times New Roman"/>
                          <a:ea typeface="Times New Roman"/>
                          <a:cs typeface="Times New Roman"/>
                        </a:rPr>
                        <a:t>10,5±0.57</a:t>
                      </a:r>
                      <a:endParaRPr lang="es-EC" sz="1100">
                        <a:effectLst/>
                        <a:latin typeface="Calibri"/>
                        <a:ea typeface="Calibri"/>
                        <a:cs typeface="Times New Roman"/>
                      </a:endParaRPr>
                    </a:p>
                  </a:txBody>
                  <a:tcPr marL="44450" marR="44450" marT="0" marB="0" anchor="ctr">
                    <a:lnL>
                      <a:noFill/>
                    </a:lnL>
                    <a:lnR>
                      <a:noFill/>
                    </a:lnR>
                    <a:lnT>
                      <a:noFill/>
                    </a:lnT>
                    <a:lnB>
                      <a:noFill/>
                    </a:lnB>
                  </a:tcPr>
                </a:tc>
                <a:tc>
                  <a:txBody>
                    <a:bodyPr/>
                    <a:lstStyle/>
                    <a:p>
                      <a:pPr marR="211455" algn="r">
                        <a:lnSpc>
                          <a:spcPct val="115000"/>
                        </a:lnSpc>
                        <a:spcAft>
                          <a:spcPts val="0"/>
                        </a:spcAft>
                      </a:pPr>
                      <a:r>
                        <a:rPr lang="es-EC" sz="1200">
                          <a:effectLst/>
                          <a:latin typeface="Times New Roman"/>
                          <a:ea typeface="Times New Roman"/>
                          <a:cs typeface="Times New Roman"/>
                        </a:rPr>
                        <a:t>8,5±0.57 c</a:t>
                      </a:r>
                      <a:endParaRPr lang="es-EC" sz="1100">
                        <a:effectLst/>
                        <a:latin typeface="Calibri"/>
                        <a:ea typeface="Calibri"/>
                        <a:cs typeface="Times New Roman"/>
                      </a:endParaRPr>
                    </a:p>
                  </a:txBody>
                  <a:tcPr marL="44450" marR="44450" marT="0" marB="0" anchor="ctr">
                    <a:lnL>
                      <a:noFill/>
                    </a:lnL>
                    <a:lnR>
                      <a:noFill/>
                    </a:lnR>
                    <a:lnT>
                      <a:noFill/>
                    </a:lnT>
                    <a:lnB>
                      <a:noFill/>
                    </a:lnB>
                  </a:tcPr>
                </a:tc>
                <a:tc>
                  <a:txBody>
                    <a:bodyPr/>
                    <a:lstStyle/>
                    <a:p>
                      <a:pPr marR="211455" algn="r">
                        <a:lnSpc>
                          <a:spcPct val="115000"/>
                        </a:lnSpc>
                        <a:spcAft>
                          <a:spcPts val="0"/>
                        </a:spcAft>
                      </a:pPr>
                      <a:r>
                        <a:rPr lang="es-EC" sz="1200">
                          <a:effectLst/>
                          <a:latin typeface="Times New Roman"/>
                          <a:ea typeface="Times New Roman"/>
                          <a:cs typeface="Times New Roman"/>
                        </a:rPr>
                        <a:t>8,5±1.08 c</a:t>
                      </a:r>
                      <a:endParaRPr lang="es-EC" sz="1100">
                        <a:effectLst/>
                        <a:latin typeface="Calibri"/>
                        <a:ea typeface="Calibri"/>
                        <a:cs typeface="Times New Roman"/>
                      </a:endParaRPr>
                    </a:p>
                  </a:txBody>
                  <a:tcPr marL="44450" marR="44450" marT="0" marB="0" anchor="ctr">
                    <a:lnL>
                      <a:noFill/>
                    </a:lnL>
                    <a:lnR>
                      <a:noFill/>
                    </a:lnR>
                    <a:lnT>
                      <a:noFill/>
                    </a:lnT>
                    <a:lnB>
                      <a:noFill/>
                    </a:lnB>
                  </a:tcPr>
                </a:tc>
              </a:tr>
              <a:tr h="0">
                <a:tc>
                  <a:txBody>
                    <a:bodyPr/>
                    <a:lstStyle/>
                    <a:p>
                      <a:pPr marR="211455" algn="r">
                        <a:lnSpc>
                          <a:spcPct val="115000"/>
                        </a:lnSpc>
                        <a:spcAft>
                          <a:spcPts val="0"/>
                        </a:spcAft>
                      </a:pPr>
                      <a:r>
                        <a:rPr lang="es-EC" sz="1200">
                          <a:effectLst/>
                          <a:latin typeface="Times New Roman"/>
                          <a:ea typeface="Times New Roman"/>
                          <a:cs typeface="Times New Roman"/>
                        </a:rPr>
                        <a:t>Testigo</a:t>
                      </a:r>
                      <a:endParaRPr lang="es-EC" sz="1100">
                        <a:effectLst/>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200">
                          <a:effectLst/>
                          <a:latin typeface="Times New Roman"/>
                          <a:ea typeface="Times New Roman"/>
                          <a:cs typeface="Times New Roman"/>
                        </a:rPr>
                        <a:t>10,25±1.5</a:t>
                      </a:r>
                      <a:endParaRPr lang="es-EC" sz="1100">
                        <a:effectLst/>
                        <a:latin typeface="Calibri"/>
                        <a:ea typeface="Calibri"/>
                        <a:cs typeface="Times New Roman"/>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200">
                          <a:effectLst/>
                          <a:latin typeface="Times New Roman"/>
                          <a:ea typeface="Times New Roman"/>
                          <a:cs typeface="Times New Roman"/>
                        </a:rPr>
                        <a:t>8,05±0.49 c</a:t>
                      </a:r>
                      <a:endParaRPr lang="es-EC" sz="1100">
                        <a:effectLst/>
                        <a:latin typeface="Calibri"/>
                        <a:ea typeface="Calibri"/>
                        <a:cs typeface="Times New Roman"/>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200">
                          <a:effectLst/>
                          <a:latin typeface="Times New Roman"/>
                          <a:ea typeface="Times New Roman"/>
                          <a:cs typeface="Times New Roman"/>
                        </a:rPr>
                        <a:t>7,38±0.47 c</a:t>
                      </a:r>
                      <a:endParaRPr lang="es-EC" sz="1100">
                        <a:effectLst/>
                        <a:latin typeface="Calibri"/>
                        <a:ea typeface="Calibri"/>
                        <a:cs typeface="Times New Roman"/>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r>
              <a:tr h="0">
                <a:tc>
                  <a:txBody>
                    <a:bodyPr/>
                    <a:lstStyle/>
                    <a:p>
                      <a:pPr marR="211455" algn="r">
                        <a:lnSpc>
                          <a:spcPct val="115000"/>
                        </a:lnSpc>
                        <a:spcAft>
                          <a:spcPts val="0"/>
                        </a:spcAft>
                      </a:pPr>
                      <a:r>
                        <a:rPr lang="es-EC" sz="1200">
                          <a:effectLst/>
                          <a:latin typeface="Times New Roman"/>
                          <a:ea typeface="Times New Roman"/>
                          <a:cs typeface="Times New Roman"/>
                        </a:rPr>
                        <a:t>Probabilidad</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200">
                          <a:effectLst/>
                          <a:latin typeface="Times New Roman"/>
                          <a:ea typeface="Times New Roman"/>
                          <a:cs typeface="Times New Roman"/>
                        </a:rPr>
                        <a:t>0,27</a:t>
                      </a:r>
                      <a:endParaRPr lang="es-EC" sz="1100">
                        <a:effectLst/>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200">
                          <a:effectLst/>
                          <a:latin typeface="Times New Roman"/>
                          <a:ea typeface="Times New Roman"/>
                          <a:cs typeface="Times New Roman"/>
                        </a:rPr>
                        <a:t>&lt;0,001</a:t>
                      </a:r>
                      <a:endParaRPr lang="es-EC" sz="1100">
                        <a:effectLst/>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200">
                          <a:effectLst/>
                          <a:latin typeface="Times New Roman"/>
                          <a:ea typeface="Times New Roman"/>
                          <a:cs typeface="Times New Roman"/>
                        </a:rPr>
                        <a:t>&lt;0,001</a:t>
                      </a:r>
                      <a:endParaRPr lang="es-EC" sz="1100">
                        <a:effectLst/>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R="211455" algn="r">
                        <a:lnSpc>
                          <a:spcPct val="115000"/>
                        </a:lnSpc>
                        <a:spcAft>
                          <a:spcPts val="0"/>
                        </a:spcAft>
                      </a:pPr>
                      <a:r>
                        <a:rPr lang="es-EC" sz="1200">
                          <a:effectLst/>
                          <a:latin typeface="Times New Roman"/>
                          <a:ea typeface="Times New Roman"/>
                          <a:cs typeface="Times New Roman"/>
                        </a:rPr>
                        <a:t>Error estándar </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200">
                          <a:effectLst/>
                          <a:latin typeface="Times New Roman"/>
                          <a:ea typeface="Times New Roman"/>
                          <a:cs typeface="Times New Roman"/>
                        </a:rPr>
                        <a:t>0,76</a:t>
                      </a:r>
                      <a:endParaRPr lang="es-EC" sz="1100">
                        <a:effectLst/>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200">
                          <a:effectLst/>
                          <a:latin typeface="Times New Roman"/>
                          <a:ea typeface="Times New Roman"/>
                          <a:cs typeface="Times New Roman"/>
                        </a:rPr>
                        <a:t>0,9</a:t>
                      </a:r>
                      <a:endParaRPr lang="es-EC" sz="1100">
                        <a:effectLst/>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200">
                          <a:effectLst/>
                          <a:latin typeface="Times New Roman"/>
                          <a:ea typeface="Times New Roman"/>
                          <a:cs typeface="Times New Roman"/>
                        </a:rPr>
                        <a:t>0,48</a:t>
                      </a:r>
                      <a:endParaRPr lang="es-EC" sz="1100">
                        <a:effectLst/>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9390">
                <a:tc>
                  <a:txBody>
                    <a:bodyPr/>
                    <a:lstStyle/>
                    <a:p>
                      <a:pPr marR="211455" algn="r">
                        <a:lnSpc>
                          <a:spcPct val="115000"/>
                        </a:lnSpc>
                        <a:spcAft>
                          <a:spcPts val="0"/>
                        </a:spcAft>
                      </a:pPr>
                      <a:r>
                        <a:rPr lang="es-EC" sz="1200">
                          <a:effectLst/>
                          <a:latin typeface="Times New Roman"/>
                          <a:ea typeface="Times New Roman"/>
                          <a:cs typeface="Times New Roman"/>
                        </a:rPr>
                        <a:t>C.V(%)</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200" dirty="0">
                          <a:effectLst/>
                          <a:latin typeface="Times New Roman"/>
                          <a:ea typeface="Times New Roman"/>
                          <a:cs typeface="Times New Roman"/>
                        </a:rPr>
                        <a:t>14.26</a:t>
                      </a:r>
                      <a:endParaRPr lang="es-EC" sz="1100" dirty="0">
                        <a:effectLst/>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200" dirty="0">
                          <a:effectLst/>
                          <a:latin typeface="Times New Roman"/>
                          <a:ea typeface="Times New Roman"/>
                          <a:cs typeface="Times New Roman"/>
                        </a:rPr>
                        <a:t>16.2</a:t>
                      </a:r>
                      <a:endParaRPr lang="es-EC" sz="1100" dirty="0">
                        <a:effectLst/>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200" dirty="0">
                          <a:effectLst/>
                          <a:latin typeface="Times New Roman"/>
                          <a:ea typeface="Times New Roman"/>
                          <a:cs typeface="Times New Roman"/>
                        </a:rPr>
                        <a:t>18.2</a:t>
                      </a:r>
                      <a:endParaRPr lang="es-EC" sz="1100" dirty="0">
                        <a:effectLst/>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4" name="13 Tabla"/>
          <p:cNvGraphicFramePr>
            <a:graphicFrameLocks noGrp="1"/>
          </p:cNvGraphicFramePr>
          <p:nvPr>
            <p:extLst>
              <p:ext uri="{D42A27DB-BD31-4B8C-83A1-F6EECF244321}">
                <p14:modId xmlns:p14="http://schemas.microsoft.com/office/powerpoint/2010/main" val="2351883764"/>
              </p:ext>
            </p:extLst>
          </p:nvPr>
        </p:nvGraphicFramePr>
        <p:xfrm>
          <a:off x="130880" y="4795719"/>
          <a:ext cx="5520414" cy="1901952"/>
        </p:xfrm>
        <a:graphic>
          <a:graphicData uri="http://schemas.openxmlformats.org/drawingml/2006/table">
            <a:tbl>
              <a:tblPr firstRow="1" firstCol="1" bandRow="1"/>
              <a:tblGrid>
                <a:gridCol w="1646064"/>
                <a:gridCol w="1314417"/>
                <a:gridCol w="1314417"/>
                <a:gridCol w="1245516"/>
              </a:tblGrid>
              <a:tr h="0">
                <a:tc rowSpan="2">
                  <a:txBody>
                    <a:bodyPr/>
                    <a:lstStyle/>
                    <a:p>
                      <a:pPr marR="211455" algn="ctr">
                        <a:lnSpc>
                          <a:spcPct val="115000"/>
                        </a:lnSpc>
                        <a:spcAft>
                          <a:spcPts val="0"/>
                        </a:spcAft>
                      </a:pPr>
                      <a:r>
                        <a:rPr lang="es-EC" sz="1200" b="1" dirty="0" smtClean="0">
                          <a:effectLst/>
                          <a:latin typeface="Times New Roman"/>
                          <a:ea typeface="Times New Roman"/>
                          <a:cs typeface="Times New Roman"/>
                        </a:rPr>
                        <a:t>Tratamientos</a:t>
                      </a:r>
                    </a:p>
                    <a:p>
                      <a:pPr marR="211455" algn="ctr">
                        <a:lnSpc>
                          <a:spcPct val="115000"/>
                        </a:lnSpc>
                        <a:spcAft>
                          <a:spcPts val="0"/>
                        </a:spcAft>
                      </a:pPr>
                      <a:endParaRPr lang="es-EC" sz="1100" dirty="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gridSpan="3">
                  <a:txBody>
                    <a:bodyPr/>
                    <a:lstStyle/>
                    <a:p>
                      <a:pPr marR="211455" algn="ctr">
                        <a:lnSpc>
                          <a:spcPct val="115000"/>
                        </a:lnSpc>
                        <a:spcAft>
                          <a:spcPts val="0"/>
                        </a:spcAft>
                      </a:pPr>
                      <a:r>
                        <a:rPr lang="es-EC" sz="1200" b="1" dirty="0">
                          <a:effectLst/>
                          <a:latin typeface="Times New Roman"/>
                          <a:ea typeface="Times New Roman"/>
                          <a:cs typeface="Times New Roman"/>
                        </a:rPr>
                        <a:t>Días</a:t>
                      </a:r>
                      <a:endParaRPr lang="es-EC" sz="1100" dirty="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solidFill>
                      <a:schemeClr val="accent6">
                        <a:lumMod val="20000"/>
                        <a:lumOff val="80000"/>
                      </a:schemeClr>
                    </a:solidFill>
                  </a:tcPr>
                </a:tc>
                <a:tc hMerge="1">
                  <a:txBody>
                    <a:bodyPr/>
                    <a:lstStyle/>
                    <a:p>
                      <a:endParaRPr lang="es-EC"/>
                    </a:p>
                  </a:txBody>
                  <a:tcPr/>
                </a:tc>
                <a:tc hMerge="1">
                  <a:txBody>
                    <a:bodyPr/>
                    <a:lstStyle/>
                    <a:p>
                      <a:endParaRPr lang="es-EC"/>
                    </a:p>
                  </a:txBody>
                  <a:tcPr/>
                </a:tc>
              </a:tr>
              <a:tr h="27616">
                <a:tc vMerge="1">
                  <a:txBody>
                    <a:bodyPr/>
                    <a:lstStyle/>
                    <a:p>
                      <a:endParaRPr lang="es-EC"/>
                    </a:p>
                  </a:txBody>
                  <a:tcPr/>
                </a:tc>
                <a:tc>
                  <a:txBody>
                    <a:bodyPr/>
                    <a:lstStyle/>
                    <a:p>
                      <a:pPr marR="211455" algn="ctr">
                        <a:lnSpc>
                          <a:spcPct val="115000"/>
                        </a:lnSpc>
                        <a:spcAft>
                          <a:spcPts val="0"/>
                        </a:spcAft>
                      </a:pPr>
                      <a:r>
                        <a:rPr lang="es-EC" sz="1200" b="1">
                          <a:effectLst/>
                          <a:latin typeface="Times New Roman"/>
                          <a:ea typeface="Times New Roman"/>
                          <a:cs typeface="Times New Roman"/>
                        </a:rPr>
                        <a:t>10</a:t>
                      </a:r>
                      <a:endParaRPr lang="es-EC" sz="1100">
                        <a:effectLst/>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ctr">
                        <a:lnSpc>
                          <a:spcPct val="115000"/>
                        </a:lnSpc>
                        <a:spcAft>
                          <a:spcPts val="0"/>
                        </a:spcAft>
                      </a:pPr>
                      <a:r>
                        <a:rPr lang="es-EC" sz="1200" b="1" dirty="0">
                          <a:effectLst/>
                          <a:latin typeface="Times New Roman"/>
                          <a:ea typeface="Times New Roman"/>
                          <a:cs typeface="Times New Roman"/>
                        </a:rPr>
                        <a:t>20</a:t>
                      </a:r>
                      <a:endParaRPr lang="es-EC" sz="1100" dirty="0">
                        <a:effectLst/>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ctr">
                        <a:lnSpc>
                          <a:spcPct val="115000"/>
                        </a:lnSpc>
                        <a:spcAft>
                          <a:spcPts val="0"/>
                        </a:spcAft>
                      </a:pPr>
                      <a:r>
                        <a:rPr lang="es-EC" sz="1200" b="1" dirty="0">
                          <a:effectLst/>
                          <a:latin typeface="Times New Roman"/>
                          <a:ea typeface="Times New Roman"/>
                          <a:cs typeface="Times New Roman"/>
                        </a:rPr>
                        <a:t>45</a:t>
                      </a:r>
                      <a:endParaRPr lang="es-EC" sz="1100" dirty="0">
                        <a:effectLst/>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131707">
                <a:tc>
                  <a:txBody>
                    <a:bodyPr/>
                    <a:lstStyle/>
                    <a:p>
                      <a:pPr marR="211455" algn="r">
                        <a:lnSpc>
                          <a:spcPct val="115000"/>
                        </a:lnSpc>
                        <a:spcAft>
                          <a:spcPts val="0"/>
                        </a:spcAft>
                      </a:pPr>
                      <a:r>
                        <a:rPr lang="es-EC" sz="1200">
                          <a:effectLst/>
                          <a:latin typeface="Times New Roman"/>
                          <a:ea typeface="Times New Roman"/>
                          <a:cs typeface="Times New Roman"/>
                        </a:rPr>
                        <a:t>T1</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ctr">
                        <a:lnSpc>
                          <a:spcPct val="115000"/>
                        </a:lnSpc>
                        <a:spcAft>
                          <a:spcPts val="0"/>
                        </a:spcAft>
                      </a:pPr>
                      <a:r>
                        <a:rPr lang="es-EC" sz="1200">
                          <a:effectLst/>
                          <a:latin typeface="Times New Roman"/>
                          <a:ea typeface="Times New Roman"/>
                          <a:cs typeface="Times New Roman"/>
                        </a:rPr>
                        <a:t>0,8±0,15</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ctr">
                        <a:lnSpc>
                          <a:spcPct val="115000"/>
                        </a:lnSpc>
                        <a:spcAft>
                          <a:spcPts val="0"/>
                        </a:spcAft>
                      </a:pPr>
                      <a:r>
                        <a:rPr lang="es-EC" sz="1200">
                          <a:effectLst/>
                          <a:latin typeface="Times New Roman"/>
                          <a:ea typeface="Times New Roman"/>
                          <a:cs typeface="Times New Roman"/>
                        </a:rPr>
                        <a:t>1,06±0,06 a</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ctr">
                        <a:lnSpc>
                          <a:spcPct val="115000"/>
                        </a:lnSpc>
                        <a:spcAft>
                          <a:spcPts val="0"/>
                        </a:spcAft>
                      </a:pPr>
                      <a:r>
                        <a:rPr lang="es-EC" sz="1200">
                          <a:effectLst/>
                          <a:latin typeface="Times New Roman"/>
                          <a:ea typeface="Times New Roman"/>
                          <a:cs typeface="Times New Roman"/>
                        </a:rPr>
                        <a:t>1,2±0,03 a</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0">
                <a:tc>
                  <a:txBody>
                    <a:bodyPr/>
                    <a:lstStyle/>
                    <a:p>
                      <a:pPr marR="211455" algn="r">
                        <a:lnSpc>
                          <a:spcPct val="115000"/>
                        </a:lnSpc>
                        <a:spcAft>
                          <a:spcPts val="0"/>
                        </a:spcAft>
                      </a:pPr>
                      <a:r>
                        <a:rPr lang="es-EC" sz="1200" dirty="0">
                          <a:effectLst/>
                          <a:latin typeface="Times New Roman"/>
                          <a:ea typeface="Times New Roman"/>
                          <a:cs typeface="Times New Roman"/>
                        </a:rPr>
                        <a:t>T2</a:t>
                      </a:r>
                      <a:endParaRPr lang="es-EC" sz="1100" dirty="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ctr">
                        <a:lnSpc>
                          <a:spcPct val="115000"/>
                        </a:lnSpc>
                        <a:spcAft>
                          <a:spcPts val="0"/>
                        </a:spcAft>
                      </a:pPr>
                      <a:r>
                        <a:rPr lang="es-EC" sz="1200">
                          <a:effectLst/>
                          <a:latin typeface="Times New Roman"/>
                          <a:ea typeface="Times New Roman"/>
                          <a:cs typeface="Times New Roman"/>
                        </a:rPr>
                        <a:t>0,7±0,08</a:t>
                      </a:r>
                      <a:endParaRPr lang="es-EC" sz="11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ctr">
                        <a:lnSpc>
                          <a:spcPct val="115000"/>
                        </a:lnSpc>
                        <a:spcAft>
                          <a:spcPts val="0"/>
                        </a:spcAft>
                      </a:pPr>
                      <a:r>
                        <a:rPr lang="es-EC" sz="1200" dirty="0">
                          <a:effectLst/>
                          <a:latin typeface="Times New Roman"/>
                          <a:ea typeface="Times New Roman"/>
                          <a:cs typeface="Times New Roman"/>
                        </a:rPr>
                        <a:t>0,8±0,1 b</a:t>
                      </a:r>
                      <a:endParaRPr lang="es-EC" sz="1100" dirty="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ctr">
                        <a:lnSpc>
                          <a:spcPct val="115000"/>
                        </a:lnSpc>
                        <a:spcAft>
                          <a:spcPts val="0"/>
                        </a:spcAft>
                      </a:pPr>
                      <a:r>
                        <a:rPr lang="es-EC" sz="1200" dirty="0">
                          <a:effectLst/>
                          <a:latin typeface="Times New Roman"/>
                          <a:ea typeface="Times New Roman"/>
                          <a:cs typeface="Times New Roman"/>
                        </a:rPr>
                        <a:t>0,91±0,08 b</a:t>
                      </a:r>
                      <a:endParaRPr lang="es-EC" sz="1100" dirty="0">
                        <a:effectLst/>
                        <a:latin typeface="Calibri"/>
                        <a:ea typeface="Calibri"/>
                        <a:cs typeface="Times New Roman"/>
                      </a:endParaRPr>
                    </a:p>
                  </a:txBody>
                  <a:tcPr marL="44450" marR="44450" marT="0" marB="0" anchor="b">
                    <a:lnL>
                      <a:noFill/>
                    </a:lnL>
                    <a:lnR>
                      <a:noFill/>
                    </a:lnR>
                    <a:lnT>
                      <a:noFill/>
                    </a:lnT>
                    <a:lnB>
                      <a:noFill/>
                    </a:lnB>
                  </a:tcPr>
                </a:tc>
              </a:tr>
              <a:tr h="0">
                <a:tc>
                  <a:txBody>
                    <a:bodyPr/>
                    <a:lstStyle/>
                    <a:p>
                      <a:pPr marR="211455" algn="r">
                        <a:lnSpc>
                          <a:spcPct val="115000"/>
                        </a:lnSpc>
                        <a:spcAft>
                          <a:spcPts val="0"/>
                        </a:spcAft>
                      </a:pPr>
                      <a:r>
                        <a:rPr lang="es-EC" sz="1200">
                          <a:effectLst/>
                          <a:latin typeface="Times New Roman"/>
                          <a:ea typeface="Times New Roman"/>
                          <a:cs typeface="Times New Roman"/>
                        </a:rPr>
                        <a:t>T3</a:t>
                      </a:r>
                      <a:endParaRPr lang="es-EC" sz="11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ctr">
                        <a:lnSpc>
                          <a:spcPct val="115000"/>
                        </a:lnSpc>
                        <a:spcAft>
                          <a:spcPts val="0"/>
                        </a:spcAft>
                      </a:pPr>
                      <a:r>
                        <a:rPr lang="es-EC" sz="1200">
                          <a:effectLst/>
                          <a:latin typeface="Times New Roman"/>
                          <a:ea typeface="Times New Roman"/>
                          <a:cs typeface="Times New Roman"/>
                        </a:rPr>
                        <a:t>0,66±0,2</a:t>
                      </a:r>
                      <a:endParaRPr lang="es-EC" sz="11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ctr">
                        <a:lnSpc>
                          <a:spcPct val="115000"/>
                        </a:lnSpc>
                        <a:spcAft>
                          <a:spcPts val="0"/>
                        </a:spcAft>
                      </a:pPr>
                      <a:r>
                        <a:rPr lang="es-EC" sz="1200">
                          <a:effectLst/>
                          <a:latin typeface="Times New Roman"/>
                          <a:ea typeface="Times New Roman"/>
                          <a:cs typeface="Times New Roman"/>
                        </a:rPr>
                        <a:t>0,76±0,04 b</a:t>
                      </a:r>
                      <a:endParaRPr lang="es-EC" sz="11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ctr">
                        <a:lnSpc>
                          <a:spcPct val="115000"/>
                        </a:lnSpc>
                        <a:spcAft>
                          <a:spcPts val="0"/>
                        </a:spcAft>
                      </a:pPr>
                      <a:r>
                        <a:rPr lang="es-EC" sz="1200">
                          <a:effectLst/>
                          <a:latin typeface="Times New Roman"/>
                          <a:ea typeface="Times New Roman"/>
                          <a:cs typeface="Times New Roman"/>
                        </a:rPr>
                        <a:t> 0,81±0,01 bc</a:t>
                      </a:r>
                      <a:endParaRPr lang="es-EC" sz="1100">
                        <a:effectLst/>
                        <a:latin typeface="Calibri"/>
                        <a:ea typeface="Calibri"/>
                        <a:cs typeface="Times New Roman"/>
                      </a:endParaRPr>
                    </a:p>
                  </a:txBody>
                  <a:tcPr marL="44450" marR="44450" marT="0" marB="0" anchor="b">
                    <a:lnL>
                      <a:noFill/>
                    </a:lnL>
                    <a:lnR>
                      <a:noFill/>
                    </a:lnR>
                    <a:lnT>
                      <a:noFill/>
                    </a:lnT>
                    <a:lnB>
                      <a:noFill/>
                    </a:lnB>
                  </a:tcPr>
                </a:tc>
              </a:tr>
              <a:tr h="0">
                <a:tc>
                  <a:txBody>
                    <a:bodyPr/>
                    <a:lstStyle/>
                    <a:p>
                      <a:pPr marR="211455" algn="r">
                        <a:lnSpc>
                          <a:spcPct val="115000"/>
                        </a:lnSpc>
                        <a:spcAft>
                          <a:spcPts val="0"/>
                        </a:spcAft>
                      </a:pPr>
                      <a:r>
                        <a:rPr lang="es-EC" sz="1200">
                          <a:effectLst/>
                          <a:latin typeface="Times New Roman"/>
                          <a:ea typeface="Times New Roman"/>
                          <a:cs typeface="Times New Roman"/>
                        </a:rPr>
                        <a:t>Testigo</a:t>
                      </a:r>
                      <a:endParaRPr lang="es-EC" sz="1100">
                        <a:effectLst/>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a:effectLst/>
                          <a:latin typeface="Times New Roman"/>
                          <a:ea typeface="Times New Roman"/>
                          <a:cs typeface="Times New Roman"/>
                        </a:rPr>
                        <a:t>0,62±0,15</a:t>
                      </a:r>
                      <a:endParaRPr lang="es-EC" sz="1100">
                        <a:effectLst/>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a:effectLst/>
                          <a:latin typeface="Times New Roman"/>
                          <a:ea typeface="Times New Roman"/>
                          <a:cs typeface="Times New Roman"/>
                        </a:rPr>
                        <a:t>0,75±0,04 b</a:t>
                      </a:r>
                      <a:endParaRPr lang="es-EC" sz="1100">
                        <a:effectLst/>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a:effectLst/>
                          <a:latin typeface="Times New Roman"/>
                          <a:ea typeface="Times New Roman"/>
                          <a:cs typeface="Times New Roman"/>
                        </a:rPr>
                        <a:t>0,77±0,05 c</a:t>
                      </a:r>
                      <a:endParaRPr lang="es-EC" sz="1100">
                        <a:effectLst/>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r h="213360">
                <a:tc>
                  <a:txBody>
                    <a:bodyPr/>
                    <a:lstStyle/>
                    <a:p>
                      <a:pPr marR="211455" algn="r">
                        <a:lnSpc>
                          <a:spcPct val="115000"/>
                        </a:lnSpc>
                        <a:spcAft>
                          <a:spcPts val="0"/>
                        </a:spcAft>
                      </a:pPr>
                      <a:r>
                        <a:rPr lang="es-EC" sz="1200">
                          <a:effectLst/>
                          <a:latin typeface="Times New Roman"/>
                          <a:ea typeface="Times New Roman"/>
                          <a:cs typeface="Times New Roman"/>
                        </a:rPr>
                        <a:t>Probabilidad</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a:effectLst/>
                          <a:latin typeface="Times New Roman"/>
                          <a:ea typeface="Times New Roman"/>
                          <a:cs typeface="Times New Roman"/>
                        </a:rPr>
                        <a:t>0,11</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dirty="0">
                          <a:effectLst/>
                          <a:latin typeface="Times New Roman"/>
                          <a:ea typeface="Times New Roman"/>
                          <a:cs typeface="Times New Roman"/>
                        </a:rPr>
                        <a:t>&lt;0,001</a:t>
                      </a:r>
                      <a:endParaRPr lang="es-EC" sz="1100" dirty="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a:effectLst/>
                          <a:latin typeface="Times New Roman"/>
                          <a:ea typeface="Times New Roman"/>
                          <a:cs typeface="Times New Roman"/>
                        </a:rPr>
                        <a:t>&lt;0,001</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360">
                <a:tc>
                  <a:txBody>
                    <a:bodyPr/>
                    <a:lstStyle/>
                    <a:p>
                      <a:pPr marR="211455" algn="r">
                        <a:lnSpc>
                          <a:spcPct val="115000"/>
                        </a:lnSpc>
                        <a:spcAft>
                          <a:spcPts val="0"/>
                        </a:spcAft>
                      </a:pPr>
                      <a:r>
                        <a:rPr lang="es-EC" sz="1200">
                          <a:effectLst/>
                          <a:latin typeface="Times New Roman"/>
                          <a:ea typeface="Times New Roman"/>
                          <a:cs typeface="Times New Roman"/>
                        </a:rPr>
                        <a:t>Error estándar </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a:effectLst/>
                          <a:latin typeface="Times New Roman"/>
                          <a:ea typeface="Times New Roman"/>
                          <a:cs typeface="Times New Roman"/>
                        </a:rPr>
                        <a:t>0,08</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indent="342900" algn="ctr">
                        <a:lnSpc>
                          <a:spcPct val="115000"/>
                        </a:lnSpc>
                        <a:spcAft>
                          <a:spcPts val="0"/>
                        </a:spcAft>
                      </a:pPr>
                      <a:r>
                        <a:rPr lang="es-EC" sz="1200">
                          <a:effectLst/>
                          <a:latin typeface="Times New Roman"/>
                          <a:ea typeface="Times New Roman"/>
                          <a:cs typeface="Times New Roman"/>
                        </a:rPr>
                        <a:t>0,03</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a:effectLst/>
                          <a:latin typeface="Times New Roman"/>
                          <a:ea typeface="Times New Roman"/>
                          <a:cs typeface="Times New Roman"/>
                        </a:rPr>
                        <a:t>0,003</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360">
                <a:tc>
                  <a:txBody>
                    <a:bodyPr/>
                    <a:lstStyle/>
                    <a:p>
                      <a:pPr marR="211455" algn="r">
                        <a:lnSpc>
                          <a:spcPct val="115000"/>
                        </a:lnSpc>
                        <a:spcAft>
                          <a:spcPts val="0"/>
                        </a:spcAft>
                      </a:pPr>
                      <a:r>
                        <a:rPr lang="es-EC" sz="1200">
                          <a:effectLst/>
                          <a:latin typeface="Times New Roman"/>
                          <a:ea typeface="Times New Roman"/>
                          <a:cs typeface="Times New Roman"/>
                        </a:rPr>
                        <a:t>C.V.(%)</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dirty="0">
                          <a:effectLst/>
                          <a:latin typeface="Times New Roman"/>
                          <a:ea typeface="Times New Roman"/>
                          <a:cs typeface="Times New Roman"/>
                        </a:rPr>
                        <a:t>24,2</a:t>
                      </a:r>
                      <a:endParaRPr lang="es-EC" sz="1100" dirty="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indent="342900" algn="ctr">
                        <a:lnSpc>
                          <a:spcPct val="115000"/>
                        </a:lnSpc>
                        <a:spcAft>
                          <a:spcPts val="0"/>
                        </a:spcAft>
                      </a:pPr>
                      <a:r>
                        <a:rPr lang="es-EC" sz="1200">
                          <a:effectLst/>
                          <a:latin typeface="Times New Roman"/>
                          <a:ea typeface="Times New Roman"/>
                          <a:cs typeface="Times New Roman"/>
                        </a:rPr>
                        <a:t>17,5</a:t>
                      </a:r>
                      <a:endParaRPr lang="es-EC" sz="11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dirty="0">
                          <a:effectLst/>
                          <a:latin typeface="Times New Roman"/>
                          <a:ea typeface="Times New Roman"/>
                          <a:cs typeface="Times New Roman"/>
                        </a:rPr>
                        <a:t>19,7</a:t>
                      </a:r>
                      <a:endParaRPr lang="es-EC" sz="1100" dirty="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6" name="Rectangle 1"/>
          <p:cNvSpPr>
            <a:spLocks noChangeArrowheads="1"/>
          </p:cNvSpPr>
          <p:nvPr/>
        </p:nvSpPr>
        <p:spPr bwMode="auto">
          <a:xfrm>
            <a:off x="194870" y="4518522"/>
            <a:ext cx="596608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EC" altLang="es-EC" sz="1400" b="1" dirty="0" smtClean="0">
                <a:solidFill>
                  <a:srgbClr val="000000"/>
                </a:solidFill>
                <a:latin typeface="Arial" panose="020B0604020202020204" pitchFamily="34" charset="0"/>
                <a:ea typeface="Times New Roman" panose="02020603050405020304" pitchFamily="18" charset="0"/>
              </a:rPr>
              <a:t>Tabla </a:t>
            </a:r>
            <a:r>
              <a:rPr lang="es-EC" altLang="es-EC" sz="1400" b="1" dirty="0"/>
              <a:t>9</a:t>
            </a:r>
            <a:r>
              <a:rPr lang="es-EC" sz="1400" b="1" dirty="0" smtClean="0"/>
              <a:t>. </a:t>
            </a:r>
            <a:r>
              <a:rPr lang="es-EC" sz="1400" dirty="0"/>
              <a:t>Promedio de la variable </a:t>
            </a:r>
            <a:r>
              <a:rPr lang="es-EC" sz="1400" dirty="0" smtClean="0"/>
              <a:t>longitud </a:t>
            </a:r>
            <a:r>
              <a:rPr lang="es-EC" sz="1400"/>
              <a:t>(</a:t>
            </a:r>
            <a:r>
              <a:rPr lang="es-EC" sz="1400" smtClean="0"/>
              <a:t>mm) </a:t>
            </a:r>
            <a:r>
              <a:rPr lang="es-EC" sz="1400" dirty="0"/>
              <a:t>del tallo en los días </a:t>
            </a:r>
            <a:r>
              <a:rPr lang="es-EC" sz="1400" dirty="0" smtClean="0"/>
              <a:t>evaluados </a:t>
            </a:r>
            <a:endParaRPr lang="es-EC" sz="1400" dirty="0"/>
          </a:p>
        </p:txBody>
      </p:sp>
      <p:sp>
        <p:nvSpPr>
          <p:cNvPr id="15" name="14 CuadroTexto"/>
          <p:cNvSpPr txBox="1"/>
          <p:nvPr/>
        </p:nvSpPr>
        <p:spPr>
          <a:xfrm>
            <a:off x="209860" y="4310160"/>
            <a:ext cx="5741233" cy="261610"/>
          </a:xfrm>
          <a:prstGeom prst="rect">
            <a:avLst/>
          </a:prstGeom>
          <a:noFill/>
        </p:spPr>
        <p:txBody>
          <a:bodyPr wrap="square" rtlCol="0">
            <a:spAutoFit/>
          </a:bodyPr>
          <a:lstStyle/>
          <a:p>
            <a:r>
              <a:rPr lang="es-EC" sz="1100" dirty="0"/>
              <a:t>a, b, c, letras iguales en una misma columna no difieren estadísticamente según </a:t>
            </a:r>
            <a:r>
              <a:rPr lang="es-EC" sz="1100" dirty="0" err="1" smtClean="0"/>
              <a:t>Tukey</a:t>
            </a:r>
            <a:r>
              <a:rPr lang="es-EC" sz="1100" dirty="0" smtClean="0"/>
              <a:t> &lt;0,05</a:t>
            </a:r>
            <a:endParaRPr lang="es-EC" sz="1100" dirty="0"/>
          </a:p>
        </p:txBody>
      </p:sp>
      <p:graphicFrame>
        <p:nvGraphicFramePr>
          <p:cNvPr id="19" name="18 Gráfico"/>
          <p:cNvGraphicFramePr/>
          <p:nvPr>
            <p:extLst>
              <p:ext uri="{D42A27DB-BD31-4B8C-83A1-F6EECF244321}">
                <p14:modId xmlns:p14="http://schemas.microsoft.com/office/powerpoint/2010/main" val="1612334616"/>
              </p:ext>
            </p:extLst>
          </p:nvPr>
        </p:nvGraphicFramePr>
        <p:xfrm>
          <a:off x="5621312" y="2570334"/>
          <a:ext cx="3312825" cy="194818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1" name="20 Gráfico"/>
          <p:cNvGraphicFramePr/>
          <p:nvPr>
            <p:extLst>
              <p:ext uri="{D42A27DB-BD31-4B8C-83A1-F6EECF244321}">
                <p14:modId xmlns:p14="http://schemas.microsoft.com/office/powerpoint/2010/main" val="1857421355"/>
              </p:ext>
            </p:extLst>
          </p:nvPr>
        </p:nvGraphicFramePr>
        <p:xfrm>
          <a:off x="5766761" y="4748673"/>
          <a:ext cx="3162924" cy="1811728"/>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7883751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149901" y="1142469"/>
            <a:ext cx="5471411"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Resultado y Discusión</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5" name="Marcador de contenido 2"/>
          <p:cNvSpPr>
            <a:spLocks noGrp="1"/>
          </p:cNvSpPr>
          <p:nvPr>
            <p:ph idx="1"/>
          </p:nvPr>
        </p:nvSpPr>
        <p:spPr>
          <a:xfrm>
            <a:off x="329591" y="1762215"/>
            <a:ext cx="4909698" cy="485775"/>
          </a:xfrm>
        </p:spPr>
        <p:txBody>
          <a:bodyPr>
            <a:normAutofit/>
          </a:bodyPr>
          <a:lstStyle/>
          <a:p>
            <a:r>
              <a:rPr lang="es-EC" sz="1800" b="1" dirty="0" smtClean="0"/>
              <a:t>Variables agronómicas</a:t>
            </a:r>
            <a:endParaRPr lang="es-EC" sz="1800" b="1"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C"/>
          </a:p>
        </p:txBody>
      </p:sp>
      <p:sp>
        <p:nvSpPr>
          <p:cNvPr id="4" name="3 CuadroTexto"/>
          <p:cNvSpPr txBox="1"/>
          <p:nvPr/>
        </p:nvSpPr>
        <p:spPr>
          <a:xfrm>
            <a:off x="3597640" y="1788800"/>
            <a:ext cx="4047344" cy="307777"/>
          </a:xfrm>
          <a:prstGeom prst="rect">
            <a:avLst/>
          </a:prstGeom>
          <a:noFill/>
        </p:spPr>
        <p:txBody>
          <a:bodyPr wrap="square" rtlCol="0">
            <a:spAutoFit/>
          </a:bodyPr>
          <a:lstStyle/>
          <a:p>
            <a:r>
              <a:rPr lang="es-EC" sz="1400" b="1" dirty="0" smtClean="0">
                <a:solidFill>
                  <a:srgbClr val="000000"/>
                </a:solidFill>
                <a:latin typeface="Arial" panose="020B0604020202020204" pitchFamily="34" charset="0"/>
                <a:ea typeface="Times New Roman" panose="02020603050405020304" pitchFamily="18" charset="0"/>
              </a:rPr>
              <a:t>Longitud y ancho de hoja</a:t>
            </a:r>
            <a:endParaRPr lang="es-EC" sz="1400" dirty="0">
              <a:solidFill>
                <a:srgbClr val="000000"/>
              </a:solidFill>
              <a:latin typeface="Arial" panose="020B0604020202020204" pitchFamily="34" charset="0"/>
              <a:ea typeface="Times New Roman" panose="02020603050405020304" pitchFamily="18" charset="0"/>
            </a:endParaRPr>
          </a:p>
        </p:txBody>
      </p:sp>
      <p:sp>
        <p:nvSpPr>
          <p:cNvPr id="9" name="Rectangle 1"/>
          <p:cNvSpPr>
            <a:spLocks noChangeArrowheads="1"/>
          </p:cNvSpPr>
          <p:nvPr/>
        </p:nvSpPr>
        <p:spPr bwMode="auto">
          <a:xfrm>
            <a:off x="149900" y="2192550"/>
            <a:ext cx="601105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EC" altLang="es-EC" sz="1400" b="1" dirty="0" smtClean="0">
                <a:solidFill>
                  <a:srgbClr val="000000"/>
                </a:solidFill>
                <a:latin typeface="Arial" panose="020B0604020202020204" pitchFamily="34" charset="0"/>
                <a:ea typeface="Times New Roman" panose="02020603050405020304" pitchFamily="18" charset="0"/>
              </a:rPr>
              <a:t>Tabla 10</a:t>
            </a:r>
            <a:r>
              <a:rPr lang="es-EC" sz="1400" b="1" dirty="0" smtClean="0"/>
              <a:t>. </a:t>
            </a:r>
            <a:r>
              <a:rPr lang="es-EC" sz="1400" dirty="0"/>
              <a:t>Promedio de la variable </a:t>
            </a:r>
            <a:r>
              <a:rPr lang="es-EC" sz="1400" dirty="0" smtClean="0"/>
              <a:t>longitud (m) de hoja  </a:t>
            </a:r>
            <a:r>
              <a:rPr lang="es-EC" sz="1400" dirty="0"/>
              <a:t>en los días evaluados </a:t>
            </a:r>
          </a:p>
        </p:txBody>
      </p:sp>
      <p:sp>
        <p:nvSpPr>
          <p:cNvPr id="16" name="Rectangle 1"/>
          <p:cNvSpPr>
            <a:spLocks noChangeArrowheads="1"/>
          </p:cNvSpPr>
          <p:nvPr/>
        </p:nvSpPr>
        <p:spPr bwMode="auto">
          <a:xfrm>
            <a:off x="194870" y="4518522"/>
            <a:ext cx="596608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EC" altLang="es-EC" sz="1400" b="1" dirty="0" smtClean="0">
                <a:solidFill>
                  <a:srgbClr val="000000"/>
                </a:solidFill>
                <a:latin typeface="Arial" panose="020B0604020202020204" pitchFamily="34" charset="0"/>
                <a:ea typeface="Times New Roman" panose="02020603050405020304" pitchFamily="18" charset="0"/>
              </a:rPr>
              <a:t>Tabla </a:t>
            </a:r>
            <a:r>
              <a:rPr lang="es-EC" altLang="es-EC" sz="1400" b="1" dirty="0" smtClean="0"/>
              <a:t>11</a:t>
            </a:r>
            <a:r>
              <a:rPr lang="es-EC" sz="1400" b="1" dirty="0" smtClean="0"/>
              <a:t>. </a:t>
            </a:r>
            <a:r>
              <a:rPr lang="es-EC" sz="1400" dirty="0"/>
              <a:t>Promedio de la variable </a:t>
            </a:r>
            <a:r>
              <a:rPr lang="es-EC" sz="1400" dirty="0" smtClean="0"/>
              <a:t> ancho (mm</a:t>
            </a:r>
            <a:r>
              <a:rPr lang="es-EC" sz="1400" dirty="0"/>
              <a:t>) </a:t>
            </a:r>
            <a:r>
              <a:rPr lang="es-EC" sz="1400" dirty="0" smtClean="0"/>
              <a:t>del hoja en </a:t>
            </a:r>
            <a:r>
              <a:rPr lang="es-EC" sz="1400" dirty="0"/>
              <a:t>los días </a:t>
            </a:r>
            <a:r>
              <a:rPr lang="es-EC" sz="1400" dirty="0" smtClean="0"/>
              <a:t>evaluados </a:t>
            </a:r>
            <a:endParaRPr lang="es-EC" sz="1400" dirty="0"/>
          </a:p>
        </p:txBody>
      </p:sp>
      <p:sp>
        <p:nvSpPr>
          <p:cNvPr id="15" name="14 CuadroTexto"/>
          <p:cNvSpPr txBox="1"/>
          <p:nvPr/>
        </p:nvSpPr>
        <p:spPr>
          <a:xfrm>
            <a:off x="89940" y="4274275"/>
            <a:ext cx="5741233" cy="261610"/>
          </a:xfrm>
          <a:prstGeom prst="rect">
            <a:avLst/>
          </a:prstGeom>
          <a:noFill/>
        </p:spPr>
        <p:txBody>
          <a:bodyPr wrap="square" rtlCol="0">
            <a:spAutoFit/>
          </a:bodyPr>
          <a:lstStyle/>
          <a:p>
            <a:r>
              <a:rPr lang="es-EC" sz="1100" dirty="0"/>
              <a:t>a, b, c, letras iguales en una misma columna no difieren estadísticamente según </a:t>
            </a:r>
            <a:r>
              <a:rPr lang="es-EC" sz="1100" dirty="0" err="1" smtClean="0"/>
              <a:t>Tukey</a:t>
            </a:r>
            <a:r>
              <a:rPr lang="es-EC" sz="1100" dirty="0" smtClean="0"/>
              <a:t> &lt;0,05</a:t>
            </a:r>
            <a:endParaRPr lang="es-EC" sz="1100" dirty="0"/>
          </a:p>
        </p:txBody>
      </p:sp>
      <p:sp>
        <p:nvSpPr>
          <p:cNvPr id="18" name="17 CuadroTexto"/>
          <p:cNvSpPr txBox="1"/>
          <p:nvPr/>
        </p:nvSpPr>
        <p:spPr>
          <a:xfrm>
            <a:off x="89940" y="6575391"/>
            <a:ext cx="5741233" cy="261610"/>
          </a:xfrm>
          <a:prstGeom prst="rect">
            <a:avLst/>
          </a:prstGeom>
          <a:noFill/>
        </p:spPr>
        <p:txBody>
          <a:bodyPr wrap="square" rtlCol="0">
            <a:spAutoFit/>
          </a:bodyPr>
          <a:lstStyle/>
          <a:p>
            <a:r>
              <a:rPr lang="es-EC" sz="1100" dirty="0"/>
              <a:t>a, b, c, letras iguales en una misma columna no difieren estadísticamente según </a:t>
            </a:r>
            <a:r>
              <a:rPr lang="es-EC" sz="1100" dirty="0" err="1" smtClean="0"/>
              <a:t>Tukey</a:t>
            </a:r>
            <a:r>
              <a:rPr lang="es-EC" sz="1100" dirty="0" smtClean="0"/>
              <a:t> &lt;0,05</a:t>
            </a:r>
            <a:endParaRPr lang="es-EC" sz="1100" dirty="0"/>
          </a:p>
        </p:txBody>
      </p:sp>
      <p:graphicFrame>
        <p:nvGraphicFramePr>
          <p:cNvPr id="17" name="Tabla 7"/>
          <p:cNvGraphicFramePr>
            <a:graphicFrameLocks noGrp="1"/>
          </p:cNvGraphicFramePr>
          <p:nvPr>
            <p:extLst>
              <p:ext uri="{D42A27DB-BD31-4B8C-83A1-F6EECF244321}">
                <p14:modId xmlns:p14="http://schemas.microsoft.com/office/powerpoint/2010/main" val="3672033018"/>
              </p:ext>
            </p:extLst>
          </p:nvPr>
        </p:nvGraphicFramePr>
        <p:xfrm>
          <a:off x="269820" y="2453858"/>
          <a:ext cx="4452082" cy="1892808"/>
        </p:xfrm>
        <a:graphic>
          <a:graphicData uri="http://schemas.openxmlformats.org/drawingml/2006/table">
            <a:tbl>
              <a:tblPr firstRow="1" firstCol="1" bandRow="1"/>
              <a:tblGrid>
                <a:gridCol w="969196"/>
                <a:gridCol w="1135117"/>
                <a:gridCol w="1229710"/>
                <a:gridCol w="1118059"/>
              </a:tblGrid>
              <a:tr h="0">
                <a:tc rowSpan="2">
                  <a:txBody>
                    <a:bodyPr/>
                    <a:lstStyle/>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Tratamientos </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gridSpan="3">
                  <a:txBody>
                    <a:bodyPr/>
                    <a:lstStyle/>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Días</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solidFill>
                      <a:schemeClr val="accent6">
                        <a:lumMod val="20000"/>
                        <a:lumOff val="80000"/>
                      </a:schemeClr>
                    </a:solidFill>
                  </a:tcPr>
                </a:tc>
                <a:tc hMerge="1">
                  <a:txBody>
                    <a:bodyPr/>
                    <a:lstStyle/>
                    <a:p>
                      <a:endParaRPr lang="es-EC"/>
                    </a:p>
                  </a:txBody>
                  <a:tcPr/>
                </a:tc>
                <a:tc hMerge="1">
                  <a:txBody>
                    <a:bodyPr/>
                    <a:lstStyle/>
                    <a:p>
                      <a:endParaRPr lang="es-EC"/>
                    </a:p>
                  </a:txBody>
                  <a:tcPr/>
                </a:tc>
              </a:tr>
              <a:tr h="0">
                <a:tc vMerge="1">
                  <a:txBody>
                    <a:bodyPr/>
                    <a:lstStyle/>
                    <a:p>
                      <a:endParaRPr lang="es-EC"/>
                    </a:p>
                  </a:txBody>
                  <a:tcPr/>
                </a:tc>
                <a:tc>
                  <a:txBody>
                    <a:bodyPr/>
                    <a:lstStyle/>
                    <a:p>
                      <a:pPr algn="ctr">
                        <a:lnSpc>
                          <a:spcPct val="115000"/>
                        </a:lnSpc>
                        <a:spcAft>
                          <a:spcPts val="0"/>
                        </a:spcAft>
                      </a:pPr>
                      <a:r>
                        <a:rPr lang="es-EC" sz="1200" b="1">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45</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0">
                <a:tc>
                  <a:txBody>
                    <a:bodyPr/>
                    <a:lstStyle/>
                    <a:p>
                      <a:pP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T1</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0,6±0,013 a</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0,61±0,019 a</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0,62±0,018 a</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38703">
                <a:tc>
                  <a:txBody>
                    <a:bodyPr/>
                    <a:lstStyle/>
                    <a:p>
                      <a:pP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T2</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0,56±0,04ab</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0,61±0,02 a</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0,61±0,017 a</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r>
              <a:tr h="0">
                <a:tc>
                  <a:txBody>
                    <a:bodyPr/>
                    <a:lstStyle/>
                    <a:p>
                      <a:pP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T3</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0,51±0,03 b</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0,55±0,05 ab</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0,53±0,031 b</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r>
              <a:tr h="0">
                <a:tc>
                  <a:txBody>
                    <a:bodyPr/>
                    <a:lstStyle/>
                    <a:p>
                      <a:pP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Testigo</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0,51±0,025 b</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0,53±0,03 b</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0,51±0,022b</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Probabilidad</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0,005</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0,018</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&lt;0,001</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Error estándar </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0,02</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0,02</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0,003</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49">
                <a:tc>
                  <a:txBody>
                    <a:bodyPr/>
                    <a:lstStyle/>
                    <a:p>
                      <a:pP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C.V(%)</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8,5</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8,3</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9,3</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20" name="Gráfico 14"/>
          <p:cNvGraphicFramePr/>
          <p:nvPr>
            <p:extLst>
              <p:ext uri="{D42A27DB-BD31-4B8C-83A1-F6EECF244321}">
                <p14:modId xmlns:p14="http://schemas.microsoft.com/office/powerpoint/2010/main" val="290720469"/>
              </p:ext>
            </p:extLst>
          </p:nvPr>
        </p:nvGraphicFramePr>
        <p:xfrm>
          <a:off x="5036588" y="2262857"/>
          <a:ext cx="3897549" cy="217208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2" name="Tabla 1"/>
          <p:cNvGraphicFramePr>
            <a:graphicFrameLocks noGrp="1"/>
          </p:cNvGraphicFramePr>
          <p:nvPr>
            <p:extLst>
              <p:ext uri="{D42A27DB-BD31-4B8C-83A1-F6EECF244321}">
                <p14:modId xmlns:p14="http://schemas.microsoft.com/office/powerpoint/2010/main" val="182181923"/>
              </p:ext>
            </p:extLst>
          </p:nvPr>
        </p:nvGraphicFramePr>
        <p:xfrm>
          <a:off x="220297" y="4775865"/>
          <a:ext cx="4516595" cy="1892808"/>
        </p:xfrm>
        <a:graphic>
          <a:graphicData uri="http://schemas.openxmlformats.org/drawingml/2006/table">
            <a:tbl>
              <a:tblPr firstRow="1" firstCol="1" bandRow="1"/>
              <a:tblGrid>
                <a:gridCol w="963926"/>
                <a:gridCol w="1184223"/>
                <a:gridCol w="1334124"/>
                <a:gridCol w="1034322"/>
              </a:tblGrid>
              <a:tr h="0">
                <a:tc rowSpan="2">
                  <a:txBody>
                    <a:bodyPr/>
                    <a:lstStyle/>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Tratamientos </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gridSpan="3">
                  <a:txBody>
                    <a:bodyPr/>
                    <a:lstStyle/>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Días</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solidFill>
                      <a:schemeClr val="accent6">
                        <a:lumMod val="20000"/>
                        <a:lumOff val="80000"/>
                      </a:schemeClr>
                    </a:solidFill>
                  </a:tcPr>
                </a:tc>
                <a:tc hMerge="1">
                  <a:txBody>
                    <a:bodyPr/>
                    <a:lstStyle/>
                    <a:p>
                      <a:endParaRPr lang="es-EC"/>
                    </a:p>
                  </a:txBody>
                  <a:tcPr/>
                </a:tc>
                <a:tc hMerge="1">
                  <a:txBody>
                    <a:bodyPr/>
                    <a:lstStyle/>
                    <a:p>
                      <a:endParaRPr lang="es-EC"/>
                    </a:p>
                  </a:txBody>
                  <a:tcPr/>
                </a:tc>
              </a:tr>
              <a:tr h="0">
                <a:tc vMerge="1">
                  <a:txBody>
                    <a:bodyPr/>
                    <a:lstStyle/>
                    <a:p>
                      <a:endParaRPr lang="es-EC"/>
                    </a:p>
                  </a:txBody>
                  <a:tcPr/>
                </a:tc>
                <a:tc>
                  <a:txBody>
                    <a:bodyPr/>
                    <a:lstStyle/>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45</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0">
                <a:tc>
                  <a:txBody>
                    <a:bodyPr/>
                    <a:lstStyle/>
                    <a:p>
                      <a:pP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T1</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19,0±0,8 a</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19,25±0,5 a</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19,25±0,9 a</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0">
                <a:tc>
                  <a:txBody>
                    <a:bodyPr/>
                    <a:lstStyle/>
                    <a:p>
                      <a:pP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T2</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18,75±0,5 ab</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19,0±0,8 ab</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19,0±0,8 ab</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r>
              <a:tr h="0">
                <a:tc>
                  <a:txBody>
                    <a:bodyPr/>
                    <a:lstStyle/>
                    <a:p>
                      <a:pP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T3</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17,75±0,5 b</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17,5±0,9 bc</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17,75±0,57 ab</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r>
              <a:tr h="70103">
                <a:tc>
                  <a:txBody>
                    <a:bodyPr/>
                    <a:lstStyle/>
                    <a:p>
                      <a:pP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Testigo</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17,75±0,5 b</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17,25±0,57 c</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17,5±0,5 b</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Probabilidad</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0,027</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0,004</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Error estándar </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0,76</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0,37</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0,37</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C" sz="1200">
                          <a:effectLst/>
                          <a:latin typeface="Times New Roman" panose="02020603050405020304" pitchFamily="18" charset="0"/>
                          <a:ea typeface="Calibri" panose="020F0502020204030204" pitchFamily="34" charset="0"/>
                          <a:cs typeface="Times New Roman" panose="02020603050405020304" pitchFamily="18" charset="0"/>
                        </a:rPr>
                        <a:t>C.V(%)</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Calibri" panose="020F0502020204030204" pitchFamily="34" charset="0"/>
                          <a:cs typeface="Times New Roman" panose="02020603050405020304" pitchFamily="18" charset="0"/>
                        </a:rPr>
                        <a:t>4,3</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effectLst/>
                          <a:latin typeface="Times New Roman" panose="02020603050405020304" pitchFamily="18" charset="0"/>
                          <a:ea typeface="Calibri" panose="020F0502020204030204" pitchFamily="34" charset="0"/>
                          <a:cs typeface="Times New Roman" panose="02020603050405020304" pitchFamily="18" charset="0"/>
                        </a:rPr>
                        <a:t>6,1</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dirty="0">
                          <a:effectLst/>
                          <a:latin typeface="Times New Roman" panose="02020603050405020304" pitchFamily="18" charset="0"/>
                          <a:ea typeface="Calibri" panose="020F0502020204030204" pitchFamily="34" charset="0"/>
                          <a:cs typeface="Times New Roman" panose="02020603050405020304" pitchFamily="18" charset="0"/>
                        </a:rPr>
                        <a:t>5,5</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23" name="Gráfico 15"/>
          <p:cNvGraphicFramePr/>
          <p:nvPr>
            <p:extLst>
              <p:ext uri="{D42A27DB-BD31-4B8C-83A1-F6EECF244321}">
                <p14:modId xmlns:p14="http://schemas.microsoft.com/office/powerpoint/2010/main" val="1068981332"/>
              </p:ext>
            </p:extLst>
          </p:nvPr>
        </p:nvGraphicFramePr>
        <p:xfrm>
          <a:off x="5261547" y="4661729"/>
          <a:ext cx="3372785" cy="1961009"/>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7237837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149901" y="1142469"/>
            <a:ext cx="5471411"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Resultado y Discusión</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5" name="Marcador de contenido 2"/>
          <p:cNvSpPr>
            <a:spLocks noGrp="1"/>
          </p:cNvSpPr>
          <p:nvPr>
            <p:ph idx="1"/>
          </p:nvPr>
        </p:nvSpPr>
        <p:spPr>
          <a:xfrm>
            <a:off x="329591" y="1762215"/>
            <a:ext cx="4909698" cy="485775"/>
          </a:xfrm>
        </p:spPr>
        <p:txBody>
          <a:bodyPr>
            <a:normAutofit/>
          </a:bodyPr>
          <a:lstStyle/>
          <a:p>
            <a:r>
              <a:rPr lang="es-EC" sz="1800" b="1" dirty="0" smtClean="0"/>
              <a:t>Variables agronómicas</a:t>
            </a:r>
            <a:endParaRPr lang="es-EC" sz="1800" b="1"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C"/>
          </a:p>
        </p:txBody>
      </p:sp>
      <p:sp>
        <p:nvSpPr>
          <p:cNvPr id="4" name="3 CuadroTexto"/>
          <p:cNvSpPr txBox="1"/>
          <p:nvPr/>
        </p:nvSpPr>
        <p:spPr>
          <a:xfrm>
            <a:off x="1034322" y="2270426"/>
            <a:ext cx="4047344" cy="307777"/>
          </a:xfrm>
          <a:prstGeom prst="rect">
            <a:avLst/>
          </a:prstGeom>
          <a:noFill/>
        </p:spPr>
        <p:txBody>
          <a:bodyPr wrap="square" rtlCol="0">
            <a:spAutoFit/>
          </a:bodyPr>
          <a:lstStyle/>
          <a:p>
            <a:r>
              <a:rPr lang="es-EC" sz="1400" b="1" dirty="0" smtClean="0">
                <a:solidFill>
                  <a:srgbClr val="000000"/>
                </a:solidFill>
                <a:latin typeface="Arial" panose="020B0604020202020204" pitchFamily="34" charset="0"/>
                <a:ea typeface="Times New Roman" panose="02020603050405020304" pitchFamily="18" charset="0"/>
              </a:rPr>
              <a:t>Análisis bromatológico</a:t>
            </a:r>
            <a:endParaRPr lang="es-EC" sz="1400" dirty="0">
              <a:solidFill>
                <a:srgbClr val="000000"/>
              </a:solidFill>
              <a:latin typeface="Arial" panose="020B0604020202020204" pitchFamily="34" charset="0"/>
              <a:ea typeface="Times New Roman" panose="02020603050405020304" pitchFamily="18" charset="0"/>
            </a:endParaRPr>
          </a:p>
        </p:txBody>
      </p:sp>
      <p:sp>
        <p:nvSpPr>
          <p:cNvPr id="9" name="Rectangle 1"/>
          <p:cNvSpPr>
            <a:spLocks noChangeArrowheads="1"/>
          </p:cNvSpPr>
          <p:nvPr/>
        </p:nvSpPr>
        <p:spPr bwMode="auto">
          <a:xfrm>
            <a:off x="334843" y="2679250"/>
            <a:ext cx="464189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EC" altLang="es-EC" sz="1400" b="1" dirty="0" smtClean="0">
                <a:solidFill>
                  <a:srgbClr val="000000"/>
                </a:solidFill>
                <a:latin typeface="Arial" panose="020B0604020202020204" pitchFamily="34" charset="0"/>
                <a:ea typeface="Times New Roman" panose="02020603050405020304" pitchFamily="18" charset="0"/>
              </a:rPr>
              <a:t>Tabla 12</a:t>
            </a:r>
            <a:r>
              <a:rPr lang="es-EC" sz="1400" b="1" dirty="0" smtClean="0"/>
              <a:t>. </a:t>
            </a:r>
            <a:r>
              <a:rPr lang="es-EC" sz="1400" dirty="0"/>
              <a:t>Promedio de las variables bromatológicas</a:t>
            </a:r>
          </a:p>
        </p:txBody>
      </p:sp>
      <p:graphicFrame>
        <p:nvGraphicFramePr>
          <p:cNvPr id="19" name="Tabla 2"/>
          <p:cNvGraphicFramePr>
            <a:graphicFrameLocks noGrp="1"/>
          </p:cNvGraphicFramePr>
          <p:nvPr>
            <p:extLst>
              <p:ext uri="{D42A27DB-BD31-4B8C-83A1-F6EECF244321}">
                <p14:modId xmlns:p14="http://schemas.microsoft.com/office/powerpoint/2010/main" val="271654103"/>
              </p:ext>
            </p:extLst>
          </p:nvPr>
        </p:nvGraphicFramePr>
        <p:xfrm>
          <a:off x="149901" y="2987027"/>
          <a:ext cx="4841824" cy="1717548"/>
        </p:xfrm>
        <a:graphic>
          <a:graphicData uri="http://schemas.openxmlformats.org/drawingml/2006/table">
            <a:tbl>
              <a:tblPr firstRow="1" firstCol="1" bandRow="1"/>
              <a:tblGrid>
                <a:gridCol w="1244184"/>
                <a:gridCol w="839449"/>
                <a:gridCol w="854440"/>
                <a:gridCol w="974360"/>
                <a:gridCol w="929391"/>
              </a:tblGrid>
              <a:tr h="209550">
                <a:tc>
                  <a:txBody>
                    <a:bodyPr/>
                    <a:lstStyle/>
                    <a:p>
                      <a:pPr algn="ctr">
                        <a:lnSpc>
                          <a:spcPct val="115000"/>
                        </a:lnSpc>
                        <a:spcAft>
                          <a:spcPts val="0"/>
                        </a:spcAft>
                      </a:pPr>
                      <a:r>
                        <a:rPr lang="es-EC"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Tratamientos</a:t>
                      </a:r>
                      <a:endParaRPr lang="es-EC"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r">
                        <a:lnSpc>
                          <a:spcPct val="115000"/>
                        </a:lnSpc>
                        <a:spcAft>
                          <a:spcPts val="0"/>
                        </a:spcAft>
                      </a:pPr>
                      <a:r>
                        <a:rPr lang="es-EC"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Humedad</a:t>
                      </a:r>
                      <a:endParaRPr lang="es-EC"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r">
                        <a:lnSpc>
                          <a:spcPct val="115000"/>
                        </a:lnSpc>
                        <a:spcAft>
                          <a:spcPts val="0"/>
                        </a:spcAft>
                      </a:pPr>
                      <a:r>
                        <a:rPr lang="es-EC"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Ceniza</a:t>
                      </a:r>
                      <a:endParaRPr lang="es-EC"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r">
                        <a:lnSpc>
                          <a:spcPct val="115000"/>
                        </a:lnSpc>
                        <a:spcAft>
                          <a:spcPts val="0"/>
                        </a:spcAft>
                      </a:pPr>
                      <a:r>
                        <a:rPr lang="es-EC"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Proteína</a:t>
                      </a:r>
                      <a:endParaRPr lang="es-EC"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r">
                        <a:lnSpc>
                          <a:spcPct val="115000"/>
                        </a:lnSpc>
                        <a:spcAft>
                          <a:spcPts val="0"/>
                        </a:spcAft>
                      </a:pPr>
                      <a:r>
                        <a:rPr lang="es-EC"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Fibra</a:t>
                      </a:r>
                      <a:endParaRPr lang="es-EC"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209550">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T1</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82,59 a</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17,02</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14,4 b</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33,74 b</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r>
              <a:tr h="209550">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T2</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83,61 a</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16,57</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15,71 ab</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38,58 a</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r>
              <a:tr h="209550">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T3</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82,74 a</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16,43</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16,94 a</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30,87 c</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r>
              <a:tr h="209550">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Testigo</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73,95 b</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16,32</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15,15 ab</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32,62 bc</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ct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Probabilidad</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&lt;0,001</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0,04</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&lt;0,001</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ct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Error estándar</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0,53</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0,32</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0,48</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0,58</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2 Tabla"/>
          <p:cNvGraphicFramePr>
            <a:graphicFrameLocks noGrp="1"/>
          </p:cNvGraphicFramePr>
          <p:nvPr>
            <p:extLst>
              <p:ext uri="{D42A27DB-BD31-4B8C-83A1-F6EECF244321}">
                <p14:modId xmlns:p14="http://schemas.microsoft.com/office/powerpoint/2010/main" val="823025047"/>
              </p:ext>
            </p:extLst>
          </p:nvPr>
        </p:nvGraphicFramePr>
        <p:xfrm>
          <a:off x="5488611" y="3211774"/>
          <a:ext cx="3130733" cy="3189732"/>
        </p:xfrm>
        <a:graphic>
          <a:graphicData uri="http://schemas.openxmlformats.org/drawingml/2006/table">
            <a:tbl>
              <a:tblPr firstRow="1" firstCol="1" bandRow="1"/>
              <a:tblGrid>
                <a:gridCol w="1226185"/>
                <a:gridCol w="870227"/>
                <a:gridCol w="1034321"/>
              </a:tblGrid>
              <a:tr h="190500">
                <a:tc>
                  <a:txBody>
                    <a:bodyPr/>
                    <a:lstStyle/>
                    <a:p>
                      <a:pPr marR="211455" algn="r">
                        <a:lnSpc>
                          <a:spcPct val="115000"/>
                        </a:lnSpc>
                        <a:spcAft>
                          <a:spcPts val="0"/>
                        </a:spcAft>
                      </a:pPr>
                      <a:r>
                        <a:rPr lang="es-EC" sz="1400" b="1" dirty="0">
                          <a:effectLst/>
                          <a:latin typeface="Times New Roman"/>
                          <a:ea typeface="Times New Roman"/>
                          <a:cs typeface="Times New Roman"/>
                        </a:rPr>
                        <a:t>Pasto Alemán </a:t>
                      </a:r>
                      <a:endParaRPr lang="es-EC" sz="1200" dirty="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r">
                        <a:lnSpc>
                          <a:spcPct val="115000"/>
                        </a:lnSpc>
                        <a:spcAft>
                          <a:spcPts val="0"/>
                        </a:spcAft>
                      </a:pPr>
                      <a:r>
                        <a:rPr lang="es-EC" sz="1400" b="1" dirty="0" smtClean="0">
                          <a:effectLst/>
                          <a:latin typeface="Times New Roman"/>
                          <a:ea typeface="Times New Roman"/>
                          <a:cs typeface="Times New Roman"/>
                        </a:rPr>
                        <a:t>Unidad</a:t>
                      </a:r>
                    </a:p>
                    <a:p>
                      <a:pPr marR="211455" algn="r">
                        <a:lnSpc>
                          <a:spcPct val="115000"/>
                        </a:lnSpc>
                        <a:spcAft>
                          <a:spcPts val="0"/>
                        </a:spcAft>
                      </a:pPr>
                      <a:endParaRPr lang="es-EC" sz="1200" dirty="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r">
                        <a:lnSpc>
                          <a:spcPct val="115000"/>
                        </a:lnSpc>
                        <a:spcAft>
                          <a:spcPts val="0"/>
                        </a:spcAft>
                      </a:pPr>
                      <a:r>
                        <a:rPr lang="es-EC" sz="1400" b="1" dirty="0" smtClean="0">
                          <a:effectLst/>
                          <a:latin typeface="Times New Roman"/>
                          <a:ea typeface="Times New Roman"/>
                          <a:cs typeface="Times New Roman"/>
                        </a:rPr>
                        <a:t>Valores</a:t>
                      </a:r>
                    </a:p>
                    <a:p>
                      <a:pPr marR="211455" algn="r">
                        <a:lnSpc>
                          <a:spcPct val="115000"/>
                        </a:lnSpc>
                        <a:spcAft>
                          <a:spcPts val="0"/>
                        </a:spcAft>
                      </a:pPr>
                      <a:endParaRPr lang="es-EC" sz="1200" dirty="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190500">
                <a:tc>
                  <a:txBody>
                    <a:bodyPr/>
                    <a:lstStyle/>
                    <a:p>
                      <a:pPr marR="211455" algn="r">
                        <a:lnSpc>
                          <a:spcPct val="115000"/>
                        </a:lnSpc>
                        <a:spcAft>
                          <a:spcPts val="0"/>
                        </a:spcAft>
                      </a:pPr>
                      <a:r>
                        <a:rPr lang="es-EC" sz="1400">
                          <a:effectLst/>
                          <a:latin typeface="Times New Roman"/>
                          <a:ea typeface="Times New Roman"/>
                          <a:cs typeface="Times New Roman"/>
                        </a:rPr>
                        <a:t>Nitrógeno                                    </a:t>
                      </a:r>
                      <a:endParaRPr lang="es-EC" sz="12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r">
                        <a:lnSpc>
                          <a:spcPct val="115000"/>
                        </a:lnSpc>
                        <a:spcAft>
                          <a:spcPts val="0"/>
                        </a:spcAft>
                      </a:pPr>
                      <a:r>
                        <a:rPr lang="es-EC" sz="1400">
                          <a:effectLst/>
                          <a:latin typeface="Times New Roman"/>
                          <a:ea typeface="Times New Roman"/>
                          <a:cs typeface="Times New Roman"/>
                        </a:rPr>
                        <a:t>%</a:t>
                      </a:r>
                      <a:endParaRPr lang="es-EC" sz="12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r">
                        <a:lnSpc>
                          <a:spcPct val="115000"/>
                        </a:lnSpc>
                        <a:spcAft>
                          <a:spcPts val="0"/>
                        </a:spcAft>
                      </a:pPr>
                      <a:r>
                        <a:rPr lang="es-EC" sz="1400">
                          <a:effectLst/>
                          <a:latin typeface="Times New Roman"/>
                          <a:ea typeface="Times New Roman"/>
                          <a:cs typeface="Times New Roman"/>
                        </a:rPr>
                        <a:t>2,82</a:t>
                      </a:r>
                      <a:endParaRPr lang="es-EC" sz="1200">
                        <a:effectLst/>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190500">
                <a:tc>
                  <a:txBody>
                    <a:bodyPr/>
                    <a:lstStyle/>
                    <a:p>
                      <a:pPr marR="211455" algn="r">
                        <a:lnSpc>
                          <a:spcPct val="115000"/>
                        </a:lnSpc>
                        <a:spcAft>
                          <a:spcPts val="0"/>
                        </a:spcAft>
                      </a:pPr>
                      <a:r>
                        <a:rPr lang="es-EC" sz="1400">
                          <a:effectLst/>
                          <a:latin typeface="Times New Roman"/>
                          <a:ea typeface="Times New Roman"/>
                          <a:cs typeface="Times New Roman"/>
                        </a:rPr>
                        <a:t>Azufre</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a:effectLst/>
                          <a:latin typeface="Times New Roman"/>
                          <a:ea typeface="Times New Roman"/>
                          <a:cs typeface="Times New Roman"/>
                        </a:rPr>
                        <a:t>%</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dirty="0" smtClean="0">
                          <a:effectLst/>
                          <a:latin typeface="Times New Roman"/>
                          <a:ea typeface="Times New Roman"/>
                          <a:cs typeface="Times New Roman"/>
                        </a:rPr>
                        <a:t>0,55</a:t>
                      </a:r>
                      <a:endParaRPr lang="es-EC" sz="1200" dirty="0">
                        <a:effectLst/>
                        <a:latin typeface="Calibri"/>
                        <a:ea typeface="Calibri"/>
                        <a:cs typeface="Times New Roman"/>
                      </a:endParaRPr>
                    </a:p>
                  </a:txBody>
                  <a:tcPr marL="44450" marR="44450" marT="0" marB="0" anchor="b">
                    <a:lnL>
                      <a:noFill/>
                    </a:lnL>
                    <a:lnR>
                      <a:noFill/>
                    </a:lnR>
                    <a:lnT>
                      <a:noFill/>
                    </a:lnT>
                    <a:lnB>
                      <a:noFill/>
                    </a:lnB>
                  </a:tcPr>
                </a:tc>
              </a:tr>
              <a:tr h="190500">
                <a:tc>
                  <a:txBody>
                    <a:bodyPr/>
                    <a:lstStyle/>
                    <a:p>
                      <a:pPr marR="211455" algn="r">
                        <a:lnSpc>
                          <a:spcPct val="115000"/>
                        </a:lnSpc>
                        <a:spcAft>
                          <a:spcPts val="0"/>
                        </a:spcAft>
                      </a:pPr>
                      <a:r>
                        <a:rPr lang="es-EC" sz="1400">
                          <a:effectLst/>
                          <a:latin typeface="Times New Roman"/>
                          <a:ea typeface="Times New Roman"/>
                          <a:cs typeface="Times New Roman"/>
                        </a:rPr>
                        <a:t>Calcio</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a:effectLst/>
                          <a:latin typeface="Times New Roman"/>
                          <a:ea typeface="Times New Roman"/>
                          <a:cs typeface="Times New Roman"/>
                        </a:rPr>
                        <a:t>%</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a:effectLst/>
                          <a:latin typeface="Times New Roman"/>
                          <a:ea typeface="Times New Roman"/>
                          <a:cs typeface="Times New Roman"/>
                        </a:rPr>
                        <a:t>0,66</a:t>
                      </a:r>
                      <a:endParaRPr lang="es-EC" sz="1200">
                        <a:effectLst/>
                        <a:latin typeface="Calibri"/>
                        <a:ea typeface="Calibri"/>
                        <a:cs typeface="Times New Roman"/>
                      </a:endParaRPr>
                    </a:p>
                  </a:txBody>
                  <a:tcPr marL="44450" marR="44450" marT="0" marB="0" anchor="b">
                    <a:lnL>
                      <a:noFill/>
                    </a:lnL>
                    <a:lnR>
                      <a:noFill/>
                    </a:lnR>
                    <a:lnT>
                      <a:noFill/>
                    </a:lnT>
                    <a:lnB>
                      <a:noFill/>
                    </a:lnB>
                  </a:tcPr>
                </a:tc>
              </a:tr>
              <a:tr h="190500">
                <a:tc>
                  <a:txBody>
                    <a:bodyPr/>
                    <a:lstStyle/>
                    <a:p>
                      <a:pPr marR="211455" algn="r">
                        <a:lnSpc>
                          <a:spcPct val="115000"/>
                        </a:lnSpc>
                        <a:spcAft>
                          <a:spcPts val="0"/>
                        </a:spcAft>
                      </a:pPr>
                      <a:r>
                        <a:rPr lang="es-EC" sz="1400">
                          <a:effectLst/>
                          <a:latin typeface="Times New Roman"/>
                          <a:ea typeface="Times New Roman"/>
                          <a:cs typeface="Times New Roman"/>
                        </a:rPr>
                        <a:t>Fosfato</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a:effectLst/>
                          <a:latin typeface="Times New Roman"/>
                          <a:ea typeface="Times New Roman"/>
                          <a:cs typeface="Times New Roman"/>
                        </a:rPr>
                        <a:t>%</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a:effectLst/>
                          <a:latin typeface="Times New Roman"/>
                          <a:ea typeface="Times New Roman"/>
                          <a:cs typeface="Times New Roman"/>
                        </a:rPr>
                        <a:t>0,30</a:t>
                      </a:r>
                      <a:endParaRPr lang="es-EC" sz="1200">
                        <a:effectLst/>
                        <a:latin typeface="Calibri"/>
                        <a:ea typeface="Calibri"/>
                        <a:cs typeface="Times New Roman"/>
                      </a:endParaRPr>
                    </a:p>
                  </a:txBody>
                  <a:tcPr marL="44450" marR="44450" marT="0" marB="0" anchor="b">
                    <a:lnL>
                      <a:noFill/>
                    </a:lnL>
                    <a:lnR>
                      <a:noFill/>
                    </a:lnR>
                    <a:lnT>
                      <a:noFill/>
                    </a:lnT>
                    <a:lnB>
                      <a:noFill/>
                    </a:lnB>
                  </a:tcPr>
                </a:tc>
              </a:tr>
              <a:tr h="190500">
                <a:tc>
                  <a:txBody>
                    <a:bodyPr/>
                    <a:lstStyle/>
                    <a:p>
                      <a:pPr marR="211455" algn="r">
                        <a:lnSpc>
                          <a:spcPct val="115000"/>
                        </a:lnSpc>
                        <a:spcAft>
                          <a:spcPts val="0"/>
                        </a:spcAft>
                      </a:pPr>
                      <a:r>
                        <a:rPr lang="es-EC" sz="1400">
                          <a:effectLst/>
                          <a:latin typeface="Times New Roman"/>
                          <a:ea typeface="Times New Roman"/>
                          <a:cs typeface="Times New Roman"/>
                        </a:rPr>
                        <a:t>Magnesio</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a:effectLst/>
                          <a:latin typeface="Times New Roman"/>
                          <a:ea typeface="Times New Roman"/>
                          <a:cs typeface="Times New Roman"/>
                        </a:rPr>
                        <a:t>%</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a:effectLst/>
                          <a:latin typeface="Times New Roman"/>
                          <a:ea typeface="Times New Roman"/>
                          <a:cs typeface="Times New Roman"/>
                        </a:rPr>
                        <a:t>0,39</a:t>
                      </a:r>
                      <a:endParaRPr lang="es-EC" sz="1200">
                        <a:effectLst/>
                        <a:latin typeface="Calibri"/>
                        <a:ea typeface="Calibri"/>
                        <a:cs typeface="Times New Roman"/>
                      </a:endParaRPr>
                    </a:p>
                  </a:txBody>
                  <a:tcPr marL="44450" marR="44450" marT="0" marB="0" anchor="b">
                    <a:lnL>
                      <a:noFill/>
                    </a:lnL>
                    <a:lnR>
                      <a:noFill/>
                    </a:lnR>
                    <a:lnT>
                      <a:noFill/>
                    </a:lnT>
                    <a:lnB>
                      <a:noFill/>
                    </a:lnB>
                  </a:tcPr>
                </a:tc>
              </a:tr>
              <a:tr h="190500">
                <a:tc>
                  <a:txBody>
                    <a:bodyPr/>
                    <a:lstStyle/>
                    <a:p>
                      <a:pPr marR="211455" algn="r">
                        <a:lnSpc>
                          <a:spcPct val="115000"/>
                        </a:lnSpc>
                        <a:spcAft>
                          <a:spcPts val="0"/>
                        </a:spcAft>
                      </a:pPr>
                      <a:r>
                        <a:rPr lang="es-EC" sz="1400">
                          <a:effectLst/>
                          <a:latin typeface="Times New Roman"/>
                          <a:ea typeface="Times New Roman"/>
                          <a:cs typeface="Times New Roman"/>
                        </a:rPr>
                        <a:t>Potasio</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a:effectLst/>
                          <a:latin typeface="Times New Roman"/>
                          <a:ea typeface="Times New Roman"/>
                          <a:cs typeface="Times New Roman"/>
                        </a:rPr>
                        <a:t>%</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a:effectLst/>
                          <a:latin typeface="Times New Roman"/>
                          <a:ea typeface="Times New Roman"/>
                          <a:cs typeface="Times New Roman"/>
                        </a:rPr>
                        <a:t>3,97</a:t>
                      </a:r>
                      <a:endParaRPr lang="es-EC" sz="1200">
                        <a:effectLst/>
                        <a:latin typeface="Calibri"/>
                        <a:ea typeface="Calibri"/>
                        <a:cs typeface="Times New Roman"/>
                      </a:endParaRPr>
                    </a:p>
                  </a:txBody>
                  <a:tcPr marL="44450" marR="44450" marT="0" marB="0" anchor="b">
                    <a:lnL>
                      <a:noFill/>
                    </a:lnL>
                    <a:lnR>
                      <a:noFill/>
                    </a:lnR>
                    <a:lnT>
                      <a:noFill/>
                    </a:lnT>
                    <a:lnB>
                      <a:noFill/>
                    </a:lnB>
                  </a:tcPr>
                </a:tc>
              </a:tr>
              <a:tr h="190500">
                <a:tc>
                  <a:txBody>
                    <a:bodyPr/>
                    <a:lstStyle/>
                    <a:p>
                      <a:pPr marR="211455" algn="r">
                        <a:lnSpc>
                          <a:spcPct val="115000"/>
                        </a:lnSpc>
                        <a:spcAft>
                          <a:spcPts val="0"/>
                        </a:spcAft>
                      </a:pPr>
                      <a:r>
                        <a:rPr lang="es-EC" sz="1400">
                          <a:effectLst/>
                          <a:latin typeface="Times New Roman"/>
                          <a:ea typeface="Times New Roman"/>
                          <a:cs typeface="Times New Roman"/>
                        </a:rPr>
                        <a:t>Boro</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a:effectLst/>
                          <a:latin typeface="Times New Roman"/>
                          <a:ea typeface="Times New Roman"/>
                          <a:cs typeface="Times New Roman"/>
                        </a:rPr>
                        <a:t>ppm</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dirty="0">
                          <a:effectLst/>
                          <a:latin typeface="Times New Roman"/>
                          <a:ea typeface="Times New Roman"/>
                          <a:cs typeface="Times New Roman"/>
                        </a:rPr>
                        <a:t>        </a:t>
                      </a:r>
                      <a:r>
                        <a:rPr lang="es-EC" sz="1400" dirty="0" smtClean="0">
                          <a:effectLst/>
                          <a:latin typeface="Times New Roman"/>
                          <a:ea typeface="Times New Roman"/>
                          <a:cs typeface="Times New Roman"/>
                        </a:rPr>
                        <a:t>5,0</a:t>
                      </a:r>
                      <a:endParaRPr lang="es-EC" sz="1200" dirty="0">
                        <a:effectLst/>
                        <a:latin typeface="Calibri"/>
                        <a:ea typeface="Calibri"/>
                        <a:cs typeface="Times New Roman"/>
                      </a:endParaRPr>
                    </a:p>
                  </a:txBody>
                  <a:tcPr marL="44450" marR="44450" marT="0" marB="0" anchor="b">
                    <a:lnL>
                      <a:noFill/>
                    </a:lnL>
                    <a:lnR>
                      <a:noFill/>
                    </a:lnR>
                    <a:lnT>
                      <a:noFill/>
                    </a:lnT>
                    <a:lnB>
                      <a:noFill/>
                    </a:lnB>
                  </a:tcPr>
                </a:tc>
              </a:tr>
              <a:tr h="190500">
                <a:tc>
                  <a:txBody>
                    <a:bodyPr/>
                    <a:lstStyle/>
                    <a:p>
                      <a:pPr marR="211455" algn="r">
                        <a:lnSpc>
                          <a:spcPct val="115000"/>
                        </a:lnSpc>
                        <a:spcAft>
                          <a:spcPts val="0"/>
                        </a:spcAft>
                      </a:pPr>
                      <a:r>
                        <a:rPr lang="es-EC" sz="1400">
                          <a:effectLst/>
                          <a:latin typeface="Times New Roman"/>
                          <a:ea typeface="Times New Roman"/>
                          <a:cs typeface="Times New Roman"/>
                        </a:rPr>
                        <a:t>Cobre</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a:effectLst/>
                          <a:latin typeface="Times New Roman"/>
                          <a:ea typeface="Times New Roman"/>
                          <a:cs typeface="Times New Roman"/>
                        </a:rPr>
                        <a:t>ppm</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dirty="0" smtClean="0">
                          <a:effectLst/>
                          <a:latin typeface="Times New Roman"/>
                          <a:ea typeface="Times New Roman"/>
                          <a:cs typeface="Times New Roman"/>
                        </a:rPr>
                        <a:t>16,7</a:t>
                      </a:r>
                      <a:endParaRPr lang="es-EC" sz="1200" dirty="0">
                        <a:effectLst/>
                        <a:latin typeface="Calibri"/>
                        <a:ea typeface="Calibri"/>
                        <a:cs typeface="Times New Roman"/>
                      </a:endParaRPr>
                    </a:p>
                  </a:txBody>
                  <a:tcPr marL="44450" marR="44450" marT="0" marB="0" anchor="b">
                    <a:lnL>
                      <a:noFill/>
                    </a:lnL>
                    <a:lnR>
                      <a:noFill/>
                    </a:lnR>
                    <a:lnT>
                      <a:noFill/>
                    </a:lnT>
                    <a:lnB>
                      <a:noFill/>
                    </a:lnB>
                  </a:tcPr>
                </a:tc>
              </a:tr>
              <a:tr h="190500">
                <a:tc>
                  <a:txBody>
                    <a:bodyPr/>
                    <a:lstStyle/>
                    <a:p>
                      <a:pPr marR="211455" algn="r">
                        <a:lnSpc>
                          <a:spcPct val="115000"/>
                        </a:lnSpc>
                        <a:spcAft>
                          <a:spcPts val="0"/>
                        </a:spcAft>
                      </a:pPr>
                      <a:r>
                        <a:rPr lang="es-EC" sz="1400">
                          <a:effectLst/>
                          <a:latin typeface="Times New Roman"/>
                          <a:ea typeface="Times New Roman"/>
                          <a:cs typeface="Times New Roman"/>
                        </a:rPr>
                        <a:t>Hierro</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a:effectLst/>
                          <a:latin typeface="Times New Roman"/>
                          <a:ea typeface="Times New Roman"/>
                          <a:cs typeface="Times New Roman"/>
                        </a:rPr>
                        <a:t>ppm</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a:effectLst/>
                          <a:latin typeface="Times New Roman"/>
                          <a:ea typeface="Times New Roman"/>
                          <a:cs typeface="Times New Roman"/>
                        </a:rPr>
                        <a:t>215,7</a:t>
                      </a:r>
                      <a:endParaRPr lang="es-EC" sz="1200">
                        <a:effectLst/>
                        <a:latin typeface="Calibri"/>
                        <a:ea typeface="Calibri"/>
                        <a:cs typeface="Times New Roman"/>
                      </a:endParaRPr>
                    </a:p>
                  </a:txBody>
                  <a:tcPr marL="44450" marR="44450" marT="0" marB="0" anchor="b">
                    <a:lnL>
                      <a:noFill/>
                    </a:lnL>
                    <a:lnR>
                      <a:noFill/>
                    </a:lnR>
                    <a:lnT>
                      <a:noFill/>
                    </a:lnT>
                    <a:lnB>
                      <a:noFill/>
                    </a:lnB>
                  </a:tcPr>
                </a:tc>
              </a:tr>
              <a:tr h="159385">
                <a:tc>
                  <a:txBody>
                    <a:bodyPr/>
                    <a:lstStyle/>
                    <a:p>
                      <a:pPr marR="211455" algn="r">
                        <a:lnSpc>
                          <a:spcPct val="115000"/>
                        </a:lnSpc>
                        <a:spcAft>
                          <a:spcPts val="0"/>
                        </a:spcAft>
                      </a:pPr>
                      <a:r>
                        <a:rPr lang="es-EC" sz="1400">
                          <a:effectLst/>
                          <a:latin typeface="Times New Roman"/>
                          <a:ea typeface="Times New Roman"/>
                          <a:cs typeface="Times New Roman"/>
                        </a:rPr>
                        <a:t>Manganeso</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a:effectLst/>
                          <a:latin typeface="Times New Roman"/>
                          <a:ea typeface="Times New Roman"/>
                          <a:cs typeface="Times New Roman"/>
                        </a:rPr>
                        <a:t>ppm</a:t>
                      </a:r>
                      <a:endParaRPr lang="es-EC" sz="1200">
                        <a:effectLst/>
                        <a:latin typeface="Calibri"/>
                        <a:ea typeface="Calibri"/>
                        <a:cs typeface="Times New Roman"/>
                      </a:endParaRPr>
                    </a:p>
                  </a:txBody>
                  <a:tcPr marL="44450" marR="44450" marT="0" marB="0" anchor="b">
                    <a:lnL>
                      <a:noFill/>
                    </a:lnL>
                    <a:lnR>
                      <a:noFill/>
                    </a:lnR>
                    <a:lnT>
                      <a:noFill/>
                    </a:lnT>
                    <a:lnB>
                      <a:noFill/>
                    </a:lnB>
                  </a:tcPr>
                </a:tc>
                <a:tc>
                  <a:txBody>
                    <a:bodyPr/>
                    <a:lstStyle/>
                    <a:p>
                      <a:pPr marR="211455" algn="r">
                        <a:lnSpc>
                          <a:spcPct val="115000"/>
                        </a:lnSpc>
                        <a:spcAft>
                          <a:spcPts val="0"/>
                        </a:spcAft>
                      </a:pPr>
                      <a:r>
                        <a:rPr lang="es-EC" sz="1400">
                          <a:effectLst/>
                          <a:latin typeface="Times New Roman"/>
                          <a:ea typeface="Times New Roman"/>
                          <a:cs typeface="Times New Roman"/>
                        </a:rPr>
                        <a:t>97,4</a:t>
                      </a:r>
                      <a:endParaRPr lang="es-EC" sz="1200">
                        <a:effectLst/>
                        <a:latin typeface="Calibri"/>
                        <a:ea typeface="Calibri"/>
                        <a:cs typeface="Times New Roman"/>
                      </a:endParaRPr>
                    </a:p>
                  </a:txBody>
                  <a:tcPr marL="44450" marR="44450" marT="0" marB="0" anchor="b">
                    <a:lnL>
                      <a:noFill/>
                    </a:lnL>
                    <a:lnR>
                      <a:noFill/>
                    </a:lnR>
                    <a:lnT>
                      <a:noFill/>
                    </a:lnT>
                    <a:lnB>
                      <a:noFill/>
                    </a:lnB>
                  </a:tcPr>
                </a:tc>
              </a:tr>
              <a:tr h="190500">
                <a:tc>
                  <a:txBody>
                    <a:bodyPr/>
                    <a:lstStyle/>
                    <a:p>
                      <a:pPr marR="211455" algn="r">
                        <a:lnSpc>
                          <a:spcPct val="115000"/>
                        </a:lnSpc>
                        <a:spcAft>
                          <a:spcPts val="0"/>
                        </a:spcAft>
                      </a:pPr>
                      <a:r>
                        <a:rPr lang="es-EC" sz="1400">
                          <a:effectLst/>
                          <a:latin typeface="Times New Roman"/>
                          <a:ea typeface="Times New Roman"/>
                          <a:cs typeface="Times New Roman"/>
                        </a:rPr>
                        <a:t>Zinc</a:t>
                      </a:r>
                      <a:endParaRPr lang="es-EC" sz="1200">
                        <a:effectLst/>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a:effectLst/>
                          <a:latin typeface="Times New Roman"/>
                          <a:ea typeface="Times New Roman"/>
                          <a:cs typeface="Times New Roman"/>
                        </a:rPr>
                        <a:t>ppm</a:t>
                      </a:r>
                      <a:endParaRPr lang="es-EC" sz="1200">
                        <a:effectLst/>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dirty="0">
                          <a:effectLst/>
                          <a:latin typeface="Times New Roman"/>
                          <a:ea typeface="Times New Roman"/>
                          <a:cs typeface="Times New Roman"/>
                        </a:rPr>
                        <a:t>27,2</a:t>
                      </a:r>
                      <a:endParaRPr lang="es-EC" sz="1200" dirty="0">
                        <a:effectLst/>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24" name="Rectangle 1"/>
          <p:cNvSpPr>
            <a:spLocks noChangeArrowheads="1"/>
          </p:cNvSpPr>
          <p:nvPr/>
        </p:nvSpPr>
        <p:spPr bwMode="auto">
          <a:xfrm>
            <a:off x="5036696" y="2706438"/>
            <a:ext cx="400237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EC" altLang="es-EC" sz="1400" b="1" dirty="0" smtClean="0">
                <a:solidFill>
                  <a:srgbClr val="000000"/>
                </a:solidFill>
                <a:latin typeface="Arial" panose="020B0604020202020204" pitchFamily="34" charset="0"/>
                <a:ea typeface="Times New Roman" panose="02020603050405020304" pitchFamily="18" charset="0"/>
              </a:rPr>
              <a:t>Tabla 13</a:t>
            </a:r>
            <a:r>
              <a:rPr lang="es-EC" sz="1400" b="1" dirty="0" smtClean="0"/>
              <a:t>. </a:t>
            </a:r>
            <a:r>
              <a:rPr lang="es-EC" sz="1400" dirty="0"/>
              <a:t>Análisis nutricional del  foliar del pasto Alemán</a:t>
            </a:r>
          </a:p>
        </p:txBody>
      </p:sp>
    </p:spTree>
    <p:extLst>
      <p:ext uri="{BB962C8B-B14F-4D97-AF65-F5344CB8AC3E}">
        <p14:creationId xmlns:p14="http://schemas.microsoft.com/office/powerpoint/2010/main" val="26837138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149901" y="1142469"/>
            <a:ext cx="5471411"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Resultado y Discusión</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5" name="Marcador de contenido 2"/>
          <p:cNvSpPr>
            <a:spLocks noGrp="1"/>
          </p:cNvSpPr>
          <p:nvPr>
            <p:ph idx="1"/>
          </p:nvPr>
        </p:nvSpPr>
        <p:spPr>
          <a:xfrm>
            <a:off x="329591" y="1762215"/>
            <a:ext cx="4909698" cy="485775"/>
          </a:xfrm>
        </p:spPr>
        <p:txBody>
          <a:bodyPr>
            <a:normAutofit/>
          </a:bodyPr>
          <a:lstStyle/>
          <a:p>
            <a:r>
              <a:rPr lang="es-EC" sz="1800" b="1" dirty="0" smtClean="0"/>
              <a:t>Agua</a:t>
            </a:r>
            <a:endParaRPr lang="es-EC" sz="1800" b="1"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C"/>
          </a:p>
        </p:txBody>
      </p:sp>
      <p:sp>
        <p:nvSpPr>
          <p:cNvPr id="4" name="3 CuadroTexto"/>
          <p:cNvSpPr txBox="1"/>
          <p:nvPr/>
        </p:nvSpPr>
        <p:spPr>
          <a:xfrm>
            <a:off x="1034322" y="2270426"/>
            <a:ext cx="4047344" cy="307777"/>
          </a:xfrm>
          <a:prstGeom prst="rect">
            <a:avLst/>
          </a:prstGeom>
          <a:noFill/>
        </p:spPr>
        <p:txBody>
          <a:bodyPr wrap="square" rtlCol="0">
            <a:spAutoFit/>
          </a:bodyPr>
          <a:lstStyle/>
          <a:p>
            <a:r>
              <a:rPr lang="es-EC" sz="1400" b="1" dirty="0" smtClean="0">
                <a:solidFill>
                  <a:srgbClr val="000000"/>
                </a:solidFill>
                <a:latin typeface="Arial" panose="020B0604020202020204" pitchFamily="34" charset="0"/>
                <a:ea typeface="Times New Roman" panose="02020603050405020304" pitchFamily="18" charset="0"/>
              </a:rPr>
              <a:t>Contenido de humedad</a:t>
            </a:r>
            <a:endParaRPr lang="es-EC" sz="1400" dirty="0">
              <a:solidFill>
                <a:srgbClr val="000000"/>
              </a:solidFill>
              <a:latin typeface="Arial" panose="020B0604020202020204" pitchFamily="34" charset="0"/>
              <a:ea typeface="Times New Roman" panose="02020603050405020304" pitchFamily="18" charset="0"/>
            </a:endParaRPr>
          </a:p>
        </p:txBody>
      </p:sp>
      <p:sp>
        <p:nvSpPr>
          <p:cNvPr id="9" name="Rectangle 1"/>
          <p:cNvSpPr>
            <a:spLocks noChangeArrowheads="1"/>
          </p:cNvSpPr>
          <p:nvPr/>
        </p:nvSpPr>
        <p:spPr bwMode="auto">
          <a:xfrm>
            <a:off x="2023671" y="5392311"/>
            <a:ext cx="5006716"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EC" sz="1400" b="1" dirty="0" smtClean="0">
                <a:solidFill>
                  <a:srgbClr val="000000"/>
                </a:solidFill>
                <a:latin typeface="Arial" panose="020B0604020202020204" pitchFamily="34" charset="0"/>
                <a:ea typeface="Times New Roman" panose="02020603050405020304" pitchFamily="18" charset="0"/>
              </a:rPr>
              <a:t>Grafico </a:t>
            </a:r>
            <a:r>
              <a:rPr lang="es-EC" sz="1400" b="1" dirty="0">
                <a:solidFill>
                  <a:srgbClr val="000000"/>
                </a:solidFill>
                <a:latin typeface="Arial" panose="020B0604020202020204" pitchFamily="34" charset="0"/>
                <a:ea typeface="Times New Roman" panose="02020603050405020304" pitchFamily="18" charset="0"/>
              </a:rPr>
              <a:t>6. </a:t>
            </a:r>
            <a:r>
              <a:rPr lang="es-EC" sz="1400" dirty="0">
                <a:solidFill>
                  <a:srgbClr val="000000"/>
                </a:solidFill>
                <a:latin typeface="Arial" panose="020B0604020202020204" pitchFamily="34" charset="0"/>
                <a:ea typeface="Times New Roman" panose="02020603050405020304" pitchFamily="18" charset="0"/>
              </a:rPr>
              <a:t>Curva de retención de porcentaje de humedad vs </a:t>
            </a:r>
            <a:r>
              <a:rPr lang="es-EC" sz="1400" dirty="0" err="1">
                <a:solidFill>
                  <a:srgbClr val="000000"/>
                </a:solidFill>
                <a:latin typeface="Arial" panose="020B0604020202020204" pitchFamily="34" charset="0"/>
                <a:ea typeface="Times New Roman" panose="02020603050405020304" pitchFamily="18" charset="0"/>
              </a:rPr>
              <a:t>centibares</a:t>
            </a:r>
            <a:r>
              <a:rPr lang="es-EC" sz="1400" dirty="0">
                <a:solidFill>
                  <a:srgbClr val="000000"/>
                </a:solidFill>
                <a:latin typeface="Arial" panose="020B0604020202020204" pitchFamily="34" charset="0"/>
                <a:ea typeface="Times New Roman" panose="02020603050405020304" pitchFamily="18" charset="0"/>
              </a:rPr>
              <a:t> (lineal)</a:t>
            </a:r>
          </a:p>
          <a:p>
            <a:pPr fontAlgn="base">
              <a:spcBef>
                <a:spcPct val="0"/>
              </a:spcBef>
              <a:spcAft>
                <a:spcPct val="0"/>
              </a:spcAft>
            </a:pPr>
            <a:endParaRPr lang="es-EC" sz="1400" dirty="0"/>
          </a:p>
        </p:txBody>
      </p:sp>
      <p:graphicFrame>
        <p:nvGraphicFramePr>
          <p:cNvPr id="12" name="Gráfico 7"/>
          <p:cNvGraphicFramePr/>
          <p:nvPr>
            <p:extLst>
              <p:ext uri="{D42A27DB-BD31-4B8C-83A1-F6EECF244321}">
                <p14:modId xmlns:p14="http://schemas.microsoft.com/office/powerpoint/2010/main" val="425575440"/>
              </p:ext>
            </p:extLst>
          </p:nvPr>
        </p:nvGraphicFramePr>
        <p:xfrm>
          <a:off x="1908719" y="2578202"/>
          <a:ext cx="4926796" cy="2928705"/>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5901756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149901" y="1142469"/>
            <a:ext cx="5471411"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Resultado y Discusión</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5" name="Marcador de contenido 2"/>
          <p:cNvSpPr>
            <a:spLocks noGrp="1"/>
          </p:cNvSpPr>
          <p:nvPr>
            <p:ph idx="1"/>
          </p:nvPr>
        </p:nvSpPr>
        <p:spPr>
          <a:xfrm>
            <a:off x="329591" y="1762215"/>
            <a:ext cx="4909698" cy="485775"/>
          </a:xfrm>
        </p:spPr>
        <p:txBody>
          <a:bodyPr>
            <a:normAutofit/>
          </a:bodyPr>
          <a:lstStyle/>
          <a:p>
            <a:r>
              <a:rPr lang="es-EC" sz="1800" b="1" dirty="0" smtClean="0"/>
              <a:t>Agua</a:t>
            </a:r>
            <a:endParaRPr lang="es-EC" sz="1800" b="1"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C"/>
          </a:p>
        </p:txBody>
      </p:sp>
      <p:sp>
        <p:nvSpPr>
          <p:cNvPr id="4" name="3 CuadroTexto"/>
          <p:cNvSpPr txBox="1"/>
          <p:nvPr/>
        </p:nvSpPr>
        <p:spPr>
          <a:xfrm>
            <a:off x="1034322" y="2116537"/>
            <a:ext cx="4047344" cy="307777"/>
          </a:xfrm>
          <a:prstGeom prst="rect">
            <a:avLst/>
          </a:prstGeom>
          <a:noFill/>
        </p:spPr>
        <p:txBody>
          <a:bodyPr wrap="square" rtlCol="0">
            <a:spAutoFit/>
          </a:bodyPr>
          <a:lstStyle/>
          <a:p>
            <a:r>
              <a:rPr lang="es-EC" sz="1400" b="1" dirty="0" smtClean="0">
                <a:solidFill>
                  <a:srgbClr val="000000"/>
                </a:solidFill>
                <a:latin typeface="Arial" panose="020B0604020202020204" pitchFamily="34" charset="0"/>
                <a:ea typeface="Times New Roman" panose="02020603050405020304" pitchFamily="18" charset="0"/>
              </a:rPr>
              <a:t>Cronograma de riego</a:t>
            </a:r>
            <a:endParaRPr lang="es-EC" sz="1400" dirty="0">
              <a:solidFill>
                <a:srgbClr val="000000"/>
              </a:solidFill>
              <a:latin typeface="Arial" panose="020B0604020202020204" pitchFamily="34" charset="0"/>
              <a:ea typeface="Times New Roman" panose="02020603050405020304" pitchFamily="18" charset="0"/>
            </a:endParaRPr>
          </a:p>
        </p:txBody>
      </p:sp>
      <p:sp>
        <p:nvSpPr>
          <p:cNvPr id="9" name="Rectangle 1"/>
          <p:cNvSpPr>
            <a:spLocks noChangeArrowheads="1"/>
          </p:cNvSpPr>
          <p:nvPr/>
        </p:nvSpPr>
        <p:spPr bwMode="auto">
          <a:xfrm>
            <a:off x="1409072" y="6233835"/>
            <a:ext cx="6815559"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s-EC" sz="1400" b="1" dirty="0" smtClean="0">
                <a:solidFill>
                  <a:srgbClr val="000000"/>
                </a:solidFill>
                <a:latin typeface="Arial" panose="020B0604020202020204" pitchFamily="34" charset="0"/>
                <a:ea typeface="Times New Roman" panose="02020603050405020304" pitchFamily="18" charset="0"/>
              </a:rPr>
              <a:t>Grafico </a:t>
            </a:r>
            <a:r>
              <a:rPr lang="es-EC" sz="1400" b="1" dirty="0">
                <a:solidFill>
                  <a:srgbClr val="000000"/>
                </a:solidFill>
                <a:latin typeface="Arial" panose="020B0604020202020204" pitchFamily="34" charset="0"/>
                <a:ea typeface="Times New Roman" panose="02020603050405020304" pitchFamily="18" charset="0"/>
              </a:rPr>
              <a:t>9. </a:t>
            </a:r>
            <a:r>
              <a:rPr lang="es-EC" sz="1400" dirty="0">
                <a:solidFill>
                  <a:srgbClr val="000000"/>
                </a:solidFill>
                <a:latin typeface="Arial" panose="020B0604020202020204" pitchFamily="34" charset="0"/>
                <a:ea typeface="Times New Roman" panose="02020603050405020304" pitchFamily="18" charset="0"/>
              </a:rPr>
              <a:t>Límites de CC, PMP, Precipitación, saturación de suelo, programación de riego (diario) de los tratamientos 1,2 y 3</a:t>
            </a:r>
          </a:p>
          <a:p>
            <a:pPr fontAlgn="base">
              <a:spcBef>
                <a:spcPct val="0"/>
              </a:spcBef>
              <a:spcAft>
                <a:spcPct val="0"/>
              </a:spcAft>
            </a:pPr>
            <a:r>
              <a:rPr lang="es-EC" sz="1400" dirty="0" smtClean="0"/>
              <a:t> </a:t>
            </a:r>
            <a:endParaRPr lang="es-EC" sz="1400" dirty="0"/>
          </a:p>
        </p:txBody>
      </p:sp>
      <p:graphicFrame>
        <p:nvGraphicFramePr>
          <p:cNvPr id="10" name="Gráfico 5"/>
          <p:cNvGraphicFramePr/>
          <p:nvPr>
            <p:extLst>
              <p:ext uri="{D42A27DB-BD31-4B8C-83A1-F6EECF244321}">
                <p14:modId xmlns:p14="http://schemas.microsoft.com/office/powerpoint/2010/main" val="2878538083"/>
              </p:ext>
            </p:extLst>
          </p:nvPr>
        </p:nvGraphicFramePr>
        <p:xfrm>
          <a:off x="1872008" y="2424314"/>
          <a:ext cx="5797991" cy="3812718"/>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3763936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149901" y="1142469"/>
            <a:ext cx="5471411"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Resultado y Discusión</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5" name="Marcador de contenido 2"/>
          <p:cNvSpPr>
            <a:spLocks noGrp="1"/>
          </p:cNvSpPr>
          <p:nvPr>
            <p:ph idx="1"/>
          </p:nvPr>
        </p:nvSpPr>
        <p:spPr>
          <a:xfrm>
            <a:off x="329591" y="1762215"/>
            <a:ext cx="4909698" cy="485775"/>
          </a:xfrm>
        </p:spPr>
        <p:txBody>
          <a:bodyPr>
            <a:normAutofit/>
          </a:bodyPr>
          <a:lstStyle/>
          <a:p>
            <a:r>
              <a:rPr lang="es-EC" sz="1800" b="1" dirty="0" smtClean="0"/>
              <a:t>Agua</a:t>
            </a:r>
            <a:endParaRPr lang="es-EC" sz="1800" b="1"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C"/>
          </a:p>
        </p:txBody>
      </p:sp>
      <p:sp>
        <p:nvSpPr>
          <p:cNvPr id="4" name="3 CuadroTexto"/>
          <p:cNvSpPr txBox="1"/>
          <p:nvPr/>
        </p:nvSpPr>
        <p:spPr>
          <a:xfrm>
            <a:off x="3192905" y="1980562"/>
            <a:ext cx="4047344" cy="307777"/>
          </a:xfrm>
          <a:prstGeom prst="rect">
            <a:avLst/>
          </a:prstGeom>
          <a:noFill/>
        </p:spPr>
        <p:txBody>
          <a:bodyPr wrap="square" rtlCol="0">
            <a:spAutoFit/>
          </a:bodyPr>
          <a:lstStyle/>
          <a:p>
            <a:r>
              <a:rPr lang="es-EC" sz="1400" b="1" dirty="0" smtClean="0">
                <a:solidFill>
                  <a:srgbClr val="000000"/>
                </a:solidFill>
                <a:latin typeface="Arial" panose="020B0604020202020204" pitchFamily="34" charset="0"/>
                <a:ea typeface="Times New Roman" panose="02020603050405020304" pitchFamily="18" charset="0"/>
              </a:rPr>
              <a:t>Tratamiento en etapa de cultivo</a:t>
            </a:r>
            <a:endParaRPr lang="es-EC" sz="1400" dirty="0">
              <a:solidFill>
                <a:srgbClr val="000000"/>
              </a:solidFill>
              <a:latin typeface="Arial" panose="020B0604020202020204" pitchFamily="34" charset="0"/>
              <a:ea typeface="Times New Roman" panose="02020603050405020304" pitchFamily="18" charset="0"/>
            </a:endParaRPr>
          </a:p>
        </p:txBody>
      </p:sp>
      <p:graphicFrame>
        <p:nvGraphicFramePr>
          <p:cNvPr id="11" name="Tabla 3"/>
          <p:cNvGraphicFramePr>
            <a:graphicFrameLocks noGrp="1"/>
          </p:cNvGraphicFramePr>
          <p:nvPr>
            <p:extLst>
              <p:ext uri="{D42A27DB-BD31-4B8C-83A1-F6EECF244321}">
                <p14:modId xmlns:p14="http://schemas.microsoft.com/office/powerpoint/2010/main" val="4094039919"/>
              </p:ext>
            </p:extLst>
          </p:nvPr>
        </p:nvGraphicFramePr>
        <p:xfrm>
          <a:off x="2293494" y="2304394"/>
          <a:ext cx="6640642" cy="1051560"/>
        </p:xfrm>
        <a:graphic>
          <a:graphicData uri="http://schemas.openxmlformats.org/drawingml/2006/table">
            <a:tbl>
              <a:tblPr firstRow="1" firstCol="1" bandRow="1"/>
              <a:tblGrid>
                <a:gridCol w="1336944"/>
                <a:gridCol w="1689543"/>
                <a:gridCol w="837427"/>
                <a:gridCol w="1028418"/>
                <a:gridCol w="1748310"/>
              </a:tblGrid>
              <a:tr h="168984">
                <a:tc>
                  <a:txBody>
                    <a:bodyPr/>
                    <a:lstStyle/>
                    <a:p>
                      <a:pPr marR="315595"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Etapas </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p>
                      <a:pPr marR="211455"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del cultivo</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Demanda </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del cultivo (mm/etapa)</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Frecuencia</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45085"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*Lamina </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de aplicación </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Lamina </a:t>
                      </a:r>
                      <a:r>
                        <a:rPr lang="es-EC"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Aplicada</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p>
                      <a:pPr marR="211455"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por funda </a:t>
                      </a:r>
                      <a:r>
                        <a:rPr lang="es-EC"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L/día)</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200025">
                <a:tc>
                  <a:txBody>
                    <a:bodyPr/>
                    <a:lstStyle/>
                    <a:p>
                      <a:pPr marR="211455"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Inicial</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135890"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14,16</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25425"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135255"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2,83</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315595" algn="ctr">
                        <a:lnSpc>
                          <a:spcPct val="115000"/>
                        </a:lnSpc>
                        <a:spcAft>
                          <a:spcPts val="0"/>
                        </a:spcAft>
                        <a:tabLst>
                          <a:tab pos="991235" algn="l"/>
                        </a:tabLs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0,15</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r>
              <a:tr h="200025">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Desarrollo</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135890"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31,86</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22542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1352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6,37</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315595" algn="ctr">
                        <a:lnSpc>
                          <a:spcPct val="115000"/>
                        </a:lnSpc>
                        <a:spcAft>
                          <a:spcPts val="0"/>
                        </a:spcAft>
                        <a:tabLst>
                          <a:tab pos="991235" algn="l"/>
                        </a:tabLs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r>
              <a:tr h="209550">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Final</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135890"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30,09</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2542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1352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6,02</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315595" algn="ctr">
                        <a:lnSpc>
                          <a:spcPct val="115000"/>
                        </a:lnSpc>
                        <a:spcAft>
                          <a:spcPts val="0"/>
                        </a:spcAft>
                        <a:tabLst>
                          <a:tab pos="991235" algn="l"/>
                        </a:tabLs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0,33</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12" name="Tabla 4"/>
          <p:cNvGraphicFramePr>
            <a:graphicFrameLocks noGrp="1"/>
          </p:cNvGraphicFramePr>
          <p:nvPr>
            <p:extLst>
              <p:ext uri="{D42A27DB-BD31-4B8C-83A1-F6EECF244321}">
                <p14:modId xmlns:p14="http://schemas.microsoft.com/office/powerpoint/2010/main" val="1291431620"/>
              </p:ext>
            </p:extLst>
          </p:nvPr>
        </p:nvGraphicFramePr>
        <p:xfrm>
          <a:off x="2248524" y="3447095"/>
          <a:ext cx="6685612" cy="1051560"/>
        </p:xfrm>
        <a:graphic>
          <a:graphicData uri="http://schemas.openxmlformats.org/drawingml/2006/table">
            <a:tbl>
              <a:tblPr firstRow="1" firstCol="1" bandRow="1"/>
              <a:tblGrid>
                <a:gridCol w="1409076"/>
                <a:gridCol w="1738858"/>
                <a:gridCol w="824459"/>
                <a:gridCol w="1109272"/>
                <a:gridCol w="1603947"/>
              </a:tblGrid>
              <a:tr h="315440">
                <a:tc>
                  <a:txBody>
                    <a:bodyPr/>
                    <a:lstStyle/>
                    <a:p>
                      <a:pPr marR="315595"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Etapas </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p>
                      <a:pPr marR="211455"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del cultivo</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Demanda</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del cultivo (mm/etapa)</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Frecuencia</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135255"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Lamina</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de aplicación </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ctr">
                        <a:lnSpc>
                          <a:spcPct val="115000"/>
                        </a:lnSpc>
                        <a:spcAft>
                          <a:spcPts val="0"/>
                        </a:spcAft>
                      </a:pPr>
                      <a:r>
                        <a:rPr lang="es-EC"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Lamina aplicada </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p>
                      <a:pPr marR="211455"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por </a:t>
                      </a:r>
                      <a:r>
                        <a:rPr lang="es-EC"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funda (L/día</a:t>
                      </a: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200025">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Inicial</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14,16</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2542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2,83</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89560"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0,12</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r>
              <a:tr h="200025">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Desarrollo</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31,86</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22542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6,37</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289560"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0,28</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r>
              <a:tr h="209550">
                <a:tc>
                  <a:txBody>
                    <a:bodyPr/>
                    <a:lstStyle/>
                    <a:p>
                      <a:pPr marR="211455"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Final</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30,09</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2542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6,02</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89560"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0,26</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13" name="Tabla 5"/>
          <p:cNvGraphicFramePr>
            <a:graphicFrameLocks noGrp="1"/>
          </p:cNvGraphicFramePr>
          <p:nvPr>
            <p:extLst>
              <p:ext uri="{D42A27DB-BD31-4B8C-83A1-F6EECF244321}">
                <p14:modId xmlns:p14="http://schemas.microsoft.com/office/powerpoint/2010/main" val="3365170257"/>
              </p:ext>
            </p:extLst>
          </p:nvPr>
        </p:nvGraphicFramePr>
        <p:xfrm>
          <a:off x="2248525" y="4577056"/>
          <a:ext cx="6625652" cy="1051560"/>
        </p:xfrm>
        <a:graphic>
          <a:graphicData uri="http://schemas.openxmlformats.org/drawingml/2006/table">
            <a:tbl>
              <a:tblPr firstRow="1" firstCol="1" bandRow="1"/>
              <a:tblGrid>
                <a:gridCol w="1484025"/>
                <a:gridCol w="1693889"/>
                <a:gridCol w="824459"/>
                <a:gridCol w="1004341"/>
                <a:gridCol w="1618938"/>
              </a:tblGrid>
              <a:tr h="279763">
                <a:tc>
                  <a:txBody>
                    <a:bodyPr/>
                    <a:lstStyle/>
                    <a:p>
                      <a:pPr marR="211455" algn="ctr">
                        <a:lnSpc>
                          <a:spcPct val="115000"/>
                        </a:lnSpc>
                        <a:spcAft>
                          <a:spcPts val="0"/>
                        </a:spcAft>
                        <a:tabLst>
                          <a:tab pos="630555" algn="l"/>
                        </a:tabLs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Etapas </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p>
                      <a:pPr marR="211455" algn="ctr">
                        <a:lnSpc>
                          <a:spcPct val="115000"/>
                        </a:lnSpc>
                        <a:spcAft>
                          <a:spcPts val="0"/>
                        </a:spcAft>
                        <a:tabLst>
                          <a:tab pos="630555" algn="l"/>
                        </a:tabLs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del cultivo</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45720"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Demanda </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p>
                      <a:pPr marR="45720"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del </a:t>
                      </a:r>
                      <a:r>
                        <a:rPr lang="es-EC"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cultivo (mm/etapa</a:t>
                      </a: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Frecuencia</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135890"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Lamina </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de aplicación </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Lamina </a:t>
                      </a:r>
                      <a:r>
                        <a:rPr lang="es-EC"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aplicada</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p>
                      <a:pPr marR="211455" algn="ctr">
                        <a:lnSpc>
                          <a:spcPct val="115000"/>
                        </a:lnSpc>
                        <a:spcAft>
                          <a:spcPts val="0"/>
                        </a:spcAft>
                      </a:pPr>
                      <a:r>
                        <a:rPr lang="es-EC"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 por funda (L/día</a:t>
                      </a: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200025">
                <a:tc>
                  <a:txBody>
                    <a:bodyPr/>
                    <a:lstStyle/>
                    <a:p>
                      <a:pPr marR="211455" algn="ctr">
                        <a:lnSpc>
                          <a:spcPct val="115000"/>
                        </a:lnSpc>
                        <a:spcAft>
                          <a:spcPts val="0"/>
                        </a:spcAft>
                        <a:tabLst>
                          <a:tab pos="630555" algn="l"/>
                        </a:tabLs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Inicial</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2542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14,16</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2,83</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0,075</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r>
              <a:tr h="200025">
                <a:tc>
                  <a:txBody>
                    <a:bodyPr/>
                    <a:lstStyle/>
                    <a:p>
                      <a:pPr marR="211455" algn="ctr">
                        <a:lnSpc>
                          <a:spcPct val="115000"/>
                        </a:lnSpc>
                        <a:spcAft>
                          <a:spcPts val="0"/>
                        </a:spcAft>
                        <a:tabLst>
                          <a:tab pos="630555" algn="l"/>
                        </a:tabLs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Desarrollo</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22542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31,86</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6,37</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0,175</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r>
              <a:tr h="209550">
                <a:tc>
                  <a:txBody>
                    <a:bodyPr/>
                    <a:lstStyle/>
                    <a:p>
                      <a:pPr marR="211455" algn="ctr">
                        <a:lnSpc>
                          <a:spcPct val="115000"/>
                        </a:lnSpc>
                        <a:spcAft>
                          <a:spcPts val="0"/>
                        </a:spcAft>
                        <a:tabLst>
                          <a:tab pos="630555" algn="l"/>
                        </a:tabLs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Final</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25425"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30,09</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6,02</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0,165</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3" name="2 CuadroTexto"/>
          <p:cNvSpPr txBox="1"/>
          <p:nvPr/>
        </p:nvSpPr>
        <p:spPr>
          <a:xfrm>
            <a:off x="164891" y="2578308"/>
            <a:ext cx="1918742" cy="2862322"/>
          </a:xfrm>
          <a:prstGeom prst="rect">
            <a:avLst/>
          </a:prstGeom>
          <a:noFill/>
        </p:spPr>
        <p:txBody>
          <a:bodyPr wrap="square" rtlCol="0">
            <a:spAutoFit/>
          </a:bodyPr>
          <a:lstStyle/>
          <a:p>
            <a:pPr marL="285750" indent="-285750">
              <a:buFont typeface="Arial" panose="020B0604020202020204" pitchFamily="34" charset="0"/>
              <a:buChar char="•"/>
            </a:pPr>
            <a:r>
              <a:rPr lang="es-EC" b="1" dirty="0" smtClean="0">
                <a:solidFill>
                  <a:schemeClr val="accent6">
                    <a:lumMod val="75000"/>
                  </a:schemeClr>
                </a:solidFill>
              </a:rPr>
              <a:t>Tratamiento 1</a:t>
            </a:r>
          </a:p>
          <a:p>
            <a:endParaRPr lang="es-EC" b="1" dirty="0">
              <a:solidFill>
                <a:schemeClr val="accent6">
                  <a:lumMod val="75000"/>
                </a:schemeClr>
              </a:solidFill>
            </a:endParaRPr>
          </a:p>
          <a:p>
            <a:endParaRPr lang="es-EC" b="1" dirty="0" smtClean="0">
              <a:solidFill>
                <a:schemeClr val="accent6">
                  <a:lumMod val="75000"/>
                </a:schemeClr>
              </a:solidFill>
            </a:endParaRPr>
          </a:p>
          <a:p>
            <a:endParaRPr lang="es-EC" b="1" dirty="0">
              <a:solidFill>
                <a:schemeClr val="accent6">
                  <a:lumMod val="75000"/>
                </a:schemeClr>
              </a:solidFill>
            </a:endParaRPr>
          </a:p>
          <a:p>
            <a:pPr marL="285750" indent="-285750">
              <a:buFont typeface="Arial" panose="020B0604020202020204" pitchFamily="34" charset="0"/>
              <a:buChar char="•"/>
            </a:pPr>
            <a:r>
              <a:rPr lang="es-EC" b="1" dirty="0" smtClean="0">
                <a:solidFill>
                  <a:schemeClr val="accent6">
                    <a:lumMod val="75000"/>
                  </a:schemeClr>
                </a:solidFill>
              </a:rPr>
              <a:t> Tratamiento 2</a:t>
            </a:r>
          </a:p>
          <a:p>
            <a:endParaRPr lang="es-EC" b="1" dirty="0">
              <a:solidFill>
                <a:schemeClr val="accent6">
                  <a:lumMod val="75000"/>
                </a:schemeClr>
              </a:solidFill>
            </a:endParaRPr>
          </a:p>
          <a:p>
            <a:endParaRPr lang="es-EC" b="1" dirty="0" smtClean="0">
              <a:solidFill>
                <a:schemeClr val="accent6">
                  <a:lumMod val="75000"/>
                </a:schemeClr>
              </a:solidFill>
            </a:endParaRPr>
          </a:p>
          <a:p>
            <a:endParaRPr lang="es-EC" b="1" dirty="0">
              <a:solidFill>
                <a:schemeClr val="accent6">
                  <a:lumMod val="75000"/>
                </a:schemeClr>
              </a:solidFill>
            </a:endParaRPr>
          </a:p>
          <a:p>
            <a:pPr marL="285750" indent="-285750">
              <a:buFont typeface="Arial" panose="020B0604020202020204" pitchFamily="34" charset="0"/>
              <a:buChar char="•"/>
            </a:pPr>
            <a:r>
              <a:rPr lang="es-EC" b="1" dirty="0" smtClean="0">
                <a:solidFill>
                  <a:schemeClr val="accent6">
                    <a:lumMod val="75000"/>
                  </a:schemeClr>
                </a:solidFill>
              </a:rPr>
              <a:t>Tratamiento 3</a:t>
            </a:r>
            <a:endParaRPr lang="es-EC" b="1" dirty="0">
              <a:solidFill>
                <a:schemeClr val="accent6">
                  <a:lumMod val="75000"/>
                </a:schemeClr>
              </a:solidFill>
            </a:endParaRPr>
          </a:p>
          <a:p>
            <a:pPr marL="285750" indent="-285750">
              <a:buFont typeface="Arial" panose="020B0604020202020204" pitchFamily="34" charset="0"/>
              <a:buChar char="•"/>
            </a:pPr>
            <a:endParaRPr lang="es-EC" b="1" dirty="0">
              <a:solidFill>
                <a:schemeClr val="accent6">
                  <a:lumMod val="75000"/>
                </a:schemeClr>
              </a:solidFill>
            </a:endParaRPr>
          </a:p>
        </p:txBody>
      </p:sp>
      <p:graphicFrame>
        <p:nvGraphicFramePr>
          <p:cNvPr id="14" name="Tabla 3"/>
          <p:cNvGraphicFramePr>
            <a:graphicFrameLocks noGrp="1"/>
          </p:cNvGraphicFramePr>
          <p:nvPr>
            <p:extLst>
              <p:ext uri="{D42A27DB-BD31-4B8C-83A1-F6EECF244321}">
                <p14:modId xmlns:p14="http://schemas.microsoft.com/office/powerpoint/2010/main" val="3129043759"/>
              </p:ext>
            </p:extLst>
          </p:nvPr>
        </p:nvGraphicFramePr>
        <p:xfrm>
          <a:off x="790400" y="5746480"/>
          <a:ext cx="3781600" cy="1051560"/>
        </p:xfrm>
        <a:graphic>
          <a:graphicData uri="http://schemas.openxmlformats.org/drawingml/2006/table">
            <a:tbl>
              <a:tblPr firstRow="1" firstCol="1" bandRow="1"/>
              <a:tblGrid>
                <a:gridCol w="1435100"/>
                <a:gridCol w="614045"/>
                <a:gridCol w="614045"/>
                <a:gridCol w="1118410"/>
              </a:tblGrid>
              <a:tr h="190500">
                <a:tc rowSpan="2">
                  <a:txBody>
                    <a:bodyPr/>
                    <a:lstStyle/>
                    <a:p>
                      <a:pPr marR="211455"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Etapas del cultivo</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gridSpan="3">
                  <a:txBody>
                    <a:bodyPr/>
                    <a:lstStyle/>
                    <a:p>
                      <a:pPr marR="211455"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Tratamientos </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solidFill>
                      <a:schemeClr val="accent6">
                        <a:lumMod val="20000"/>
                        <a:lumOff val="80000"/>
                      </a:schemeClr>
                    </a:solidFill>
                  </a:tcPr>
                </a:tc>
                <a:tc hMerge="1">
                  <a:txBody>
                    <a:bodyPr/>
                    <a:lstStyle/>
                    <a:p>
                      <a:endParaRPr lang="es-EC"/>
                    </a:p>
                  </a:txBody>
                  <a:tcPr/>
                </a:tc>
                <a:tc hMerge="1">
                  <a:txBody>
                    <a:bodyPr/>
                    <a:lstStyle/>
                    <a:p>
                      <a:endParaRPr lang="es-EC"/>
                    </a:p>
                  </a:txBody>
                  <a:tcPr/>
                </a:tc>
              </a:tr>
              <a:tr h="190500">
                <a:tc vMerge="1">
                  <a:txBody>
                    <a:bodyPr/>
                    <a:lstStyle/>
                    <a:p>
                      <a:endParaRPr lang="es-EC"/>
                    </a:p>
                  </a:txBody>
                  <a:tcPr/>
                </a:tc>
                <a:tc>
                  <a:txBody>
                    <a:bodyPr/>
                    <a:lstStyle/>
                    <a:p>
                      <a:pPr marR="211455"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T1</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T2</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ctr">
                        <a:lnSpc>
                          <a:spcPct val="115000"/>
                        </a:lnSpc>
                        <a:spcAft>
                          <a:spcPts val="0"/>
                        </a:spcAft>
                      </a:pPr>
                      <a:r>
                        <a:rPr lang="es-EC" sz="1200" b="1" dirty="0">
                          <a:effectLst/>
                          <a:latin typeface="Times New Roman" panose="02020603050405020304" pitchFamily="18" charset="0"/>
                          <a:ea typeface="Times New Roman" panose="02020603050405020304" pitchFamily="18" charset="0"/>
                          <a:cs typeface="Times New Roman" panose="02020603050405020304" pitchFamily="18" charset="0"/>
                        </a:rPr>
                        <a:t>T3</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190500">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Inicial</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0,15</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0,12</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0,075</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r>
              <a:tr h="190500">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Desarrollo</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211455"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0,28</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211455"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0,175</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r>
              <a:tr h="190500">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Final</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0,33</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a:effectLst/>
                          <a:latin typeface="Times New Roman" panose="02020603050405020304" pitchFamily="18" charset="0"/>
                          <a:ea typeface="Times New Roman" panose="02020603050405020304" pitchFamily="18" charset="0"/>
                          <a:cs typeface="Times New Roman" panose="02020603050405020304" pitchFamily="18" charset="0"/>
                        </a:rPr>
                        <a:t>0,26</a:t>
                      </a:r>
                      <a:endParaRPr lang="es-EC"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200" dirty="0">
                          <a:effectLst/>
                          <a:latin typeface="Times New Roman" panose="02020603050405020304" pitchFamily="18" charset="0"/>
                          <a:ea typeface="Times New Roman" panose="02020603050405020304" pitchFamily="18" charset="0"/>
                          <a:cs typeface="Times New Roman" panose="02020603050405020304" pitchFamily="18" charset="0"/>
                        </a:rPr>
                        <a:t>0,165</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16" name="Rectangle 1"/>
          <p:cNvSpPr>
            <a:spLocks noChangeArrowheads="1"/>
          </p:cNvSpPr>
          <p:nvPr/>
        </p:nvSpPr>
        <p:spPr bwMode="auto">
          <a:xfrm>
            <a:off x="5621311" y="5901616"/>
            <a:ext cx="33128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C" sz="14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Tabla 21. </a:t>
            </a:r>
            <a:r>
              <a:rPr kumimoji="0" lang="es-EC"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Estimación de la aplicación de agua por tratamiento en litros por funda</a:t>
            </a:r>
            <a:endParaRPr kumimoji="0" lang="es-EC" sz="2000" b="0" i="0" u="none" strike="noStrike" cap="none" normalizeH="0" baseline="0" dirty="0" smtClean="0">
              <a:ln>
                <a:noFill/>
              </a:ln>
              <a:solidFill>
                <a:schemeClr val="tx1"/>
              </a:solidFill>
              <a:effectLst/>
              <a:latin typeface="Arial" panose="020B0604020202020204" pitchFamily="34" charset="0"/>
            </a:endParaRPr>
          </a:p>
        </p:txBody>
      </p:sp>
      <p:sp>
        <p:nvSpPr>
          <p:cNvPr id="8" name="7 Flecha izquierda"/>
          <p:cNvSpPr/>
          <p:nvPr/>
        </p:nvSpPr>
        <p:spPr>
          <a:xfrm>
            <a:off x="4871803" y="6163226"/>
            <a:ext cx="524656" cy="11765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3344299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149901" y="1142469"/>
            <a:ext cx="5471411"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Resultado y Discusión</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5" name="Marcador de contenido 2"/>
          <p:cNvSpPr>
            <a:spLocks noGrp="1"/>
          </p:cNvSpPr>
          <p:nvPr>
            <p:ph idx="1"/>
          </p:nvPr>
        </p:nvSpPr>
        <p:spPr>
          <a:xfrm>
            <a:off x="329591" y="1762215"/>
            <a:ext cx="4909698" cy="485775"/>
          </a:xfrm>
        </p:spPr>
        <p:txBody>
          <a:bodyPr>
            <a:normAutofit/>
          </a:bodyPr>
          <a:lstStyle/>
          <a:p>
            <a:r>
              <a:rPr lang="es-EC" sz="1800" b="1" dirty="0" smtClean="0"/>
              <a:t>Agua</a:t>
            </a:r>
            <a:endParaRPr lang="es-EC" sz="1800" b="1"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C"/>
          </a:p>
        </p:txBody>
      </p:sp>
      <p:sp>
        <p:nvSpPr>
          <p:cNvPr id="4" name="3 CuadroTexto"/>
          <p:cNvSpPr txBox="1"/>
          <p:nvPr/>
        </p:nvSpPr>
        <p:spPr>
          <a:xfrm>
            <a:off x="2253533" y="1804481"/>
            <a:ext cx="5066675" cy="307777"/>
          </a:xfrm>
          <a:prstGeom prst="rect">
            <a:avLst/>
          </a:prstGeom>
          <a:noFill/>
        </p:spPr>
        <p:txBody>
          <a:bodyPr wrap="square" rtlCol="0">
            <a:spAutoFit/>
          </a:bodyPr>
          <a:lstStyle/>
          <a:p>
            <a:r>
              <a:rPr lang="es-EC" sz="1400" b="1" dirty="0">
                <a:solidFill>
                  <a:srgbClr val="000000"/>
                </a:solidFill>
                <a:latin typeface="Arial" panose="020B0604020202020204" pitchFamily="34" charset="0"/>
                <a:ea typeface="Times New Roman" panose="02020603050405020304" pitchFamily="18" charset="0"/>
              </a:rPr>
              <a:t>Producción vegetal en función de las láminas de agua </a:t>
            </a:r>
          </a:p>
        </p:txBody>
      </p:sp>
      <p:graphicFrame>
        <p:nvGraphicFramePr>
          <p:cNvPr id="15" name="Tabla 3"/>
          <p:cNvGraphicFramePr>
            <a:graphicFrameLocks noGrp="1"/>
          </p:cNvGraphicFramePr>
          <p:nvPr>
            <p:extLst>
              <p:ext uri="{D42A27DB-BD31-4B8C-83A1-F6EECF244321}">
                <p14:modId xmlns:p14="http://schemas.microsoft.com/office/powerpoint/2010/main" val="3159465203"/>
              </p:ext>
            </p:extLst>
          </p:nvPr>
        </p:nvGraphicFramePr>
        <p:xfrm>
          <a:off x="345864" y="2566388"/>
          <a:ext cx="3753696" cy="2090928"/>
        </p:xfrm>
        <a:graphic>
          <a:graphicData uri="http://schemas.openxmlformats.org/drawingml/2006/table">
            <a:tbl>
              <a:tblPr firstRow="1" firstCol="1" bandRow="1"/>
              <a:tblGrid>
                <a:gridCol w="1711536"/>
                <a:gridCol w="2042160"/>
              </a:tblGrid>
              <a:tr h="133916">
                <a:tc>
                  <a:txBody>
                    <a:bodyPr/>
                    <a:lstStyle/>
                    <a:p>
                      <a:pPr marR="559435" algn="ctr">
                        <a:lnSpc>
                          <a:spcPct val="115000"/>
                        </a:lnSpc>
                        <a:spcAft>
                          <a:spcPts val="0"/>
                        </a:spcAft>
                      </a:pPr>
                      <a:r>
                        <a:rPr lang="es-EC" sz="1400" b="1" dirty="0" smtClean="0">
                          <a:effectLst/>
                          <a:latin typeface="Times New Roman" panose="02020603050405020304" pitchFamily="18" charset="0"/>
                          <a:ea typeface="Times New Roman" panose="02020603050405020304" pitchFamily="18" charset="0"/>
                          <a:cs typeface="Times New Roman" panose="02020603050405020304" pitchFamily="18" charset="0"/>
                        </a:rPr>
                        <a:t>Tratamientos </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ctr">
                        <a:lnSpc>
                          <a:spcPct val="115000"/>
                        </a:lnSpc>
                        <a:spcAft>
                          <a:spcPts val="0"/>
                        </a:spcAft>
                      </a:pPr>
                      <a:r>
                        <a:rPr lang="es-EC" sz="1100" b="1" dirty="0">
                          <a:effectLst/>
                          <a:latin typeface="Times New Roman" panose="02020603050405020304" pitchFamily="18" charset="0"/>
                          <a:ea typeface="Times New Roman" panose="02020603050405020304" pitchFamily="18" charset="0"/>
                          <a:cs typeface="Times New Roman" panose="02020603050405020304" pitchFamily="18" charset="0"/>
                        </a:rPr>
                        <a:t>Biomasa </a:t>
                      </a:r>
                      <a:endParaRPr lang="es-EC" sz="1100" b="1"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R="211455" algn="ctr">
                        <a:lnSpc>
                          <a:spcPct val="115000"/>
                        </a:lnSpc>
                        <a:spcAft>
                          <a:spcPts val="0"/>
                        </a:spcAft>
                      </a:pPr>
                      <a:r>
                        <a:rPr lang="es-EC" sz="1100" b="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es-EC" sz="1100" b="1" dirty="0" smtClean="0">
                          <a:effectLst/>
                          <a:latin typeface="Times New Roman" panose="02020603050405020304" pitchFamily="18" charset="0"/>
                          <a:ea typeface="Times New Roman" panose="02020603050405020304" pitchFamily="18" charset="0"/>
                          <a:cs typeface="Times New Roman" panose="02020603050405020304" pitchFamily="18" charset="0"/>
                        </a:rPr>
                        <a:t>kg</a:t>
                      </a:r>
                      <a:r>
                        <a:rPr lang="es-EC" sz="1100" b="1" dirty="0" smtClean="0">
                          <a:effectLst/>
                          <a:latin typeface="Times New Roman" panose="02020603050405020304" pitchFamily="18" charset="0"/>
                          <a:ea typeface="Times New Roman" panose="02020603050405020304" pitchFamily="18" charset="0"/>
                          <a:cs typeface="Times New Roman" panose="02020603050405020304" pitchFamily="18" charset="0"/>
                        </a:rPr>
                        <a:t>./Tratamiento)</a:t>
                      </a:r>
                      <a:endParaRPr lang="es-EC"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0">
                <a:tc>
                  <a:txBody>
                    <a:bodyPr/>
                    <a:lstStyle/>
                    <a:p>
                      <a:pPr marR="559435" algn="ctr">
                        <a:lnSpc>
                          <a:spcPct val="115000"/>
                        </a:lnSpc>
                        <a:spcAft>
                          <a:spcPts val="0"/>
                        </a:spcAf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T1</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ctr">
                        <a:lnSpc>
                          <a:spcPct val="115000"/>
                        </a:lnSpc>
                        <a:spcAft>
                          <a:spcPts val="0"/>
                        </a:spcAf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1,18±0,06 a</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0">
                <a:tc>
                  <a:txBody>
                    <a:bodyPr/>
                    <a:lstStyle/>
                    <a:p>
                      <a:pPr marR="559435" algn="ctr">
                        <a:lnSpc>
                          <a:spcPct val="115000"/>
                        </a:lnSpc>
                        <a:spcAft>
                          <a:spcPts val="0"/>
                        </a:spcAf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T2</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marR="211455" algn="ctr">
                        <a:lnSpc>
                          <a:spcPct val="115000"/>
                        </a:lnSpc>
                        <a:spcAft>
                          <a:spcPts val="0"/>
                        </a:spcAf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1,04±0,07 a</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r>
              <a:tr h="0">
                <a:tc>
                  <a:txBody>
                    <a:bodyPr/>
                    <a:lstStyle/>
                    <a:p>
                      <a:pPr marR="559435" algn="ctr">
                        <a:lnSpc>
                          <a:spcPct val="115000"/>
                        </a:lnSpc>
                        <a:spcAft>
                          <a:spcPts val="0"/>
                        </a:spcAf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T3</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marR="211455" algn="ctr">
                        <a:lnSpc>
                          <a:spcPct val="115000"/>
                        </a:lnSpc>
                        <a:spcAft>
                          <a:spcPts val="0"/>
                        </a:spcAf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0,69±0,07 b</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r>
              <a:tr h="0">
                <a:tc>
                  <a:txBody>
                    <a:bodyPr/>
                    <a:lstStyle/>
                    <a:p>
                      <a:pPr marR="559435" algn="ctr">
                        <a:lnSpc>
                          <a:spcPct val="115000"/>
                        </a:lnSpc>
                        <a:spcAft>
                          <a:spcPts val="0"/>
                        </a:spcAf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Testigo</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0,55±0,09 b</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r h="0">
                <a:tc>
                  <a:txBody>
                    <a:bodyPr/>
                    <a:lstStyle/>
                    <a:p>
                      <a:pPr marR="559435" algn="ctr">
                        <a:lnSpc>
                          <a:spcPct val="115000"/>
                        </a:lnSpc>
                        <a:spcAft>
                          <a:spcPts val="0"/>
                        </a:spcAf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Probabilidad</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&lt;0,001</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722">
                <a:tc>
                  <a:txBody>
                    <a:bodyPr/>
                    <a:lstStyle/>
                    <a:p>
                      <a:pPr marR="559435" algn="ctr">
                        <a:lnSpc>
                          <a:spcPct val="115000"/>
                        </a:lnSpc>
                        <a:spcAft>
                          <a:spcPts val="0"/>
                        </a:spcAft>
                      </a:pPr>
                      <a:r>
                        <a:rPr lang="es-EC" sz="1400">
                          <a:effectLst/>
                          <a:latin typeface="Times New Roman" panose="02020603050405020304" pitchFamily="18" charset="0"/>
                          <a:ea typeface="Times New Roman" panose="02020603050405020304" pitchFamily="18" charset="0"/>
                          <a:cs typeface="Times New Roman" panose="02020603050405020304" pitchFamily="18" charset="0"/>
                        </a:rPr>
                        <a:t>Error estándar </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0,004</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563">
                <a:tc>
                  <a:txBody>
                    <a:bodyPr/>
                    <a:lstStyle/>
                    <a:p>
                      <a:pPr marR="559435" algn="ctr">
                        <a:lnSpc>
                          <a:spcPct val="115000"/>
                        </a:lnSpc>
                        <a:spcAft>
                          <a:spcPts val="0"/>
                        </a:spcAft>
                      </a:pPr>
                      <a:r>
                        <a:rPr lang="es-EC" sz="1400">
                          <a:effectLst/>
                          <a:latin typeface="Times New Roman" panose="02020603050405020304" pitchFamily="18" charset="0"/>
                          <a:ea typeface="Times New Roman" panose="02020603050405020304" pitchFamily="18" charset="0"/>
                          <a:cs typeface="Times New Roman" panose="02020603050405020304" pitchFamily="18" charset="0"/>
                        </a:rPr>
                        <a:t>C.V(%)</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ctr">
                        <a:lnSpc>
                          <a:spcPct val="115000"/>
                        </a:lnSpc>
                        <a:spcAft>
                          <a:spcPts val="0"/>
                        </a:spcAf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31,2</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7" name="Rectangle 1"/>
          <p:cNvSpPr>
            <a:spLocks noChangeArrowheads="1"/>
          </p:cNvSpPr>
          <p:nvPr/>
        </p:nvSpPr>
        <p:spPr bwMode="auto">
          <a:xfrm>
            <a:off x="345864" y="2268728"/>
            <a:ext cx="56352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C" sz="14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Tabla 24. </a:t>
            </a:r>
            <a:r>
              <a:rPr kumimoji="0" lang="es-EC"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Promedio de la </a:t>
            </a:r>
            <a:r>
              <a:rPr kumimoji="0" lang="es-EC" sz="1400" b="1" i="0" u="none" strike="noStrike" cap="none" normalizeH="0" baseline="0" dirty="0" smtClean="0">
                <a:ln>
                  <a:noFill/>
                </a:ln>
                <a:solidFill>
                  <a:schemeClr val="accent6">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variable biomasa  </a:t>
            </a:r>
            <a:r>
              <a:rPr kumimoji="0" lang="es-EC"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r>
              <a:rPr kumimoji="0" lang="es-EC" sz="1400" b="0" i="0" u="none" strike="noStrike" cap="none" normalizeH="0" baseline="0" dirty="0" smtClean="0">
                <a:ln>
                  <a:noFill/>
                </a:ln>
                <a:solidFill>
                  <a:schemeClr val="tx1"/>
                </a:solidFill>
                <a:effectLst/>
                <a:ea typeface="Times New Roman" panose="02020603050405020304" pitchFamily="18" charset="0"/>
                <a:cs typeface="Times New Roman" panose="02020603050405020304" pitchFamily="18" charset="0"/>
              </a:rPr>
              <a:t>kg</a:t>
            </a:r>
            <a:r>
              <a:rPr kumimoji="0" lang="es-EC" sz="1400" b="0" i="0" u="none" strike="noStrike" cap="none" normalizeH="0" baseline="0" dirty="0" smtClean="0">
                <a:ln>
                  <a:noFill/>
                </a:ln>
                <a:solidFill>
                  <a:schemeClr val="tx1"/>
                </a:solidFill>
                <a:effectLst/>
                <a:ea typeface="Times New Roman" panose="02020603050405020304" pitchFamily="18" charset="0"/>
                <a:cs typeface="Times New Roman" panose="02020603050405020304" pitchFamily="18" charset="0"/>
              </a:rPr>
              <a:t>./Tratamiento</a:t>
            </a:r>
            <a:r>
              <a:rPr kumimoji="0" lang="es-EC"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s-EC" sz="1000" b="0" i="0" u="none" strike="noStrike" cap="none" normalizeH="0" baseline="0" dirty="0" smtClean="0">
              <a:ln>
                <a:noFill/>
              </a:ln>
              <a:solidFill>
                <a:schemeClr val="tx1"/>
              </a:solidFill>
              <a:effectLst/>
            </a:endParaRPr>
          </a:p>
        </p:txBody>
      </p:sp>
      <p:graphicFrame>
        <p:nvGraphicFramePr>
          <p:cNvPr id="18" name="Tabla 5"/>
          <p:cNvGraphicFramePr>
            <a:graphicFrameLocks noGrp="1"/>
          </p:cNvGraphicFramePr>
          <p:nvPr>
            <p:extLst>
              <p:ext uri="{D42A27DB-BD31-4B8C-83A1-F6EECF244321}">
                <p14:modId xmlns:p14="http://schemas.microsoft.com/office/powerpoint/2010/main" val="1463516689"/>
              </p:ext>
            </p:extLst>
          </p:nvPr>
        </p:nvGraphicFramePr>
        <p:xfrm>
          <a:off x="519935" y="4897162"/>
          <a:ext cx="2912813" cy="1756320"/>
        </p:xfrm>
        <a:graphic>
          <a:graphicData uri="http://schemas.openxmlformats.org/drawingml/2006/table">
            <a:tbl>
              <a:tblPr firstRow="1" firstCol="1" bandRow="1"/>
              <a:tblGrid>
                <a:gridCol w="1353836"/>
                <a:gridCol w="1558977"/>
              </a:tblGrid>
              <a:tr h="284136">
                <a:tc>
                  <a:txBody>
                    <a:bodyPr/>
                    <a:lstStyle/>
                    <a:p>
                      <a:pPr marR="211455" algn="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Tratamientos </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Peso seco </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209550">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T1</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0,2±0,01 a</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r>
              <a:tr h="200025">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T2</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211455" algn="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0,17±0,012 a</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r>
              <a:tr h="200025">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T3</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0,11±0,012 b</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a:noFill/>
                    </a:lnB>
                  </a:tcPr>
                </a:tc>
              </a:tr>
              <a:tr h="200025">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Testigo</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0,09±0,015 b</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r>
              <a:tr h="209550">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Probabilidad</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&lt;0,001</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marR="211455" algn="r">
                        <a:lnSpc>
                          <a:spcPct val="115000"/>
                        </a:lnSpc>
                        <a:spcAft>
                          <a:spcPts val="0"/>
                        </a:spcAft>
                      </a:pPr>
                      <a:r>
                        <a:rPr lang="es-EC"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error estándar</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1455" algn="r">
                        <a:lnSpc>
                          <a:spcPct val="115000"/>
                        </a:lnSpc>
                        <a:spcAft>
                          <a:spcPts val="0"/>
                        </a:spcAft>
                      </a:pPr>
                      <a:r>
                        <a:rPr lang="es-EC"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9" name="Rectangle 2"/>
          <p:cNvSpPr>
            <a:spLocks noChangeArrowheads="1"/>
          </p:cNvSpPr>
          <p:nvPr/>
        </p:nvSpPr>
        <p:spPr bwMode="auto">
          <a:xfrm>
            <a:off x="345864" y="4613191"/>
            <a:ext cx="390609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14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Tabla 25. </a:t>
            </a:r>
            <a:r>
              <a:rPr kumimoji="0" lang="es-EC"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Promedio de la </a:t>
            </a:r>
            <a:r>
              <a:rPr kumimoji="0" lang="es-EC" sz="1200" b="1" i="0" u="none" strike="noStrike" cap="none" normalizeH="0" baseline="0" dirty="0" smtClean="0">
                <a:ln>
                  <a:noFill/>
                </a:ln>
                <a:solidFill>
                  <a:schemeClr val="accent6">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materia seca </a:t>
            </a:r>
            <a:r>
              <a:rPr kumimoji="0" lang="es-EC"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r>
              <a:rPr kumimoji="0" lang="es-EC" sz="1200" b="0" i="0" u="none" strike="noStrike" cap="none" normalizeH="0" baseline="0" dirty="0" smtClean="0">
                <a:ln>
                  <a:noFill/>
                </a:ln>
                <a:solidFill>
                  <a:schemeClr val="tx1"/>
                </a:solidFill>
                <a:effectLst/>
                <a:ea typeface="Times New Roman" panose="02020603050405020304" pitchFamily="18" charset="0"/>
                <a:cs typeface="Times New Roman" panose="02020603050405020304" pitchFamily="18" charset="0"/>
              </a:rPr>
              <a:t>kg</a:t>
            </a:r>
            <a:r>
              <a:rPr kumimoji="0" lang="es-EC" sz="1200" b="0" i="0" u="none" strike="noStrike" cap="none" normalizeH="0" baseline="0" dirty="0" smtClean="0">
                <a:ln>
                  <a:noFill/>
                </a:ln>
                <a:solidFill>
                  <a:schemeClr val="tx1"/>
                </a:solidFill>
                <a:effectLst/>
                <a:ea typeface="Times New Roman" panose="02020603050405020304" pitchFamily="18" charset="0"/>
                <a:cs typeface="Times New Roman" panose="02020603050405020304" pitchFamily="18" charset="0"/>
              </a:rPr>
              <a:t>./Tratamiento</a:t>
            </a:r>
            <a:r>
              <a:rPr kumimoji="0" lang="es-EC"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kumimoji="0" lang="es-EC" sz="12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21" name="Gráfico 3"/>
          <p:cNvGraphicFramePr/>
          <p:nvPr>
            <p:extLst>
              <p:ext uri="{D42A27DB-BD31-4B8C-83A1-F6EECF244321}">
                <p14:modId xmlns:p14="http://schemas.microsoft.com/office/powerpoint/2010/main" val="615666827"/>
              </p:ext>
            </p:extLst>
          </p:nvPr>
        </p:nvGraphicFramePr>
        <p:xfrm>
          <a:off x="4059014" y="2576505"/>
          <a:ext cx="4775200" cy="2844800"/>
        </p:xfrm>
        <a:graphic>
          <a:graphicData uri="http://schemas.openxmlformats.org/drawingml/2006/chart">
            <c:chart xmlns:c="http://schemas.openxmlformats.org/drawingml/2006/chart" xmlns:r="http://schemas.openxmlformats.org/officeDocument/2006/relationships" r:id="rId6"/>
          </a:graphicData>
        </a:graphic>
      </p:graphicFrame>
      <p:sp>
        <p:nvSpPr>
          <p:cNvPr id="22" name="Rectángulo 4"/>
          <p:cNvSpPr/>
          <p:nvPr/>
        </p:nvSpPr>
        <p:spPr>
          <a:xfrm>
            <a:off x="4071810" y="5406955"/>
            <a:ext cx="5114157" cy="324384"/>
          </a:xfrm>
          <a:prstGeom prst="rect">
            <a:avLst/>
          </a:prstGeom>
        </p:spPr>
        <p:txBody>
          <a:bodyPr wrap="none">
            <a:spAutoFit/>
          </a:bodyPr>
          <a:lstStyle/>
          <a:p>
            <a:pPr marR="211455">
              <a:lnSpc>
                <a:spcPct val="115000"/>
              </a:lnSpc>
              <a:spcAft>
                <a:spcPts val="1000"/>
              </a:spcAft>
            </a:pPr>
            <a:r>
              <a:rPr lang="es-EC" sz="1400" b="1" dirty="0">
                <a:latin typeface="Times New Roman" panose="02020603050405020304" pitchFamily="18" charset="0"/>
                <a:ea typeface="Calibri" panose="020F0502020204030204" pitchFamily="34" charset="0"/>
                <a:cs typeface="Times New Roman" panose="02020603050405020304" pitchFamily="18" charset="0"/>
              </a:rPr>
              <a:t>Grafico 11.</a:t>
            </a:r>
            <a:r>
              <a:rPr lang="es-EC" sz="1400" dirty="0">
                <a:latin typeface="Times New Roman" panose="02020603050405020304" pitchFamily="18" charset="0"/>
                <a:ea typeface="Calibri" panose="020F0502020204030204" pitchFamily="34" charset="0"/>
                <a:cs typeface="Times New Roman" panose="02020603050405020304" pitchFamily="18" charset="0"/>
              </a:rPr>
              <a:t> Tendencia de la biomasa en los distintos tratamientos</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94561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239841" y="1352329"/>
            <a:ext cx="4961745"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Introducción </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graphicFrame>
        <p:nvGraphicFramePr>
          <p:cNvPr id="5" name="4 Diagrama"/>
          <p:cNvGraphicFramePr/>
          <p:nvPr>
            <p:extLst>
              <p:ext uri="{D42A27DB-BD31-4B8C-83A1-F6EECF244321}">
                <p14:modId xmlns:p14="http://schemas.microsoft.com/office/powerpoint/2010/main" val="1737485389"/>
              </p:ext>
            </p:extLst>
          </p:nvPr>
        </p:nvGraphicFramePr>
        <p:xfrm>
          <a:off x="360345" y="2283475"/>
          <a:ext cx="6759984" cy="458407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9" name="CuadroTexto 3"/>
          <p:cNvSpPr txBox="1"/>
          <p:nvPr/>
        </p:nvSpPr>
        <p:spPr>
          <a:xfrm>
            <a:off x="696598" y="6223065"/>
            <a:ext cx="2212776" cy="307777"/>
          </a:xfrm>
          <a:prstGeom prst="rect">
            <a:avLst/>
          </a:prstGeom>
          <a:ln>
            <a:solidFill>
              <a:schemeClr val="accent5">
                <a:lumMod val="20000"/>
                <a:lumOff val="8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s-EC" sz="1400" dirty="0" err="1"/>
              <a:t>INEN-MAG-SICA</a:t>
            </a:r>
            <a:r>
              <a:rPr lang="es-EC" sz="1400" dirty="0"/>
              <a:t> (2000) </a:t>
            </a:r>
          </a:p>
        </p:txBody>
      </p:sp>
      <p:sp>
        <p:nvSpPr>
          <p:cNvPr id="20" name="CuadroTexto 4"/>
          <p:cNvSpPr txBox="1"/>
          <p:nvPr/>
        </p:nvSpPr>
        <p:spPr>
          <a:xfrm>
            <a:off x="1521502" y="5699845"/>
            <a:ext cx="3355297" cy="523220"/>
          </a:xfrm>
          <a:prstGeom prst="rect">
            <a:avLst/>
          </a:prstGeom>
          <a:ln>
            <a:solidFill>
              <a:schemeClr val="accent5">
                <a:lumMod val="20000"/>
                <a:lumOff val="8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es-EC"/>
            </a:defPPr>
          </a:lstStyle>
          <a:p>
            <a:r>
              <a:rPr lang="es-EC" sz="1400" dirty="0"/>
              <a:t>Alimentación bovina: </a:t>
            </a:r>
            <a:r>
              <a:rPr lang="es-EC" sz="1400" dirty="0" smtClean="0"/>
              <a:t>pastos </a:t>
            </a:r>
            <a:r>
              <a:rPr lang="es-EC" sz="1400" dirty="0"/>
              <a:t>sean naturales y artificiales</a:t>
            </a:r>
          </a:p>
        </p:txBody>
      </p:sp>
      <p:sp>
        <p:nvSpPr>
          <p:cNvPr id="21" name="CuadroTexto 5"/>
          <p:cNvSpPr txBox="1"/>
          <p:nvPr/>
        </p:nvSpPr>
        <p:spPr>
          <a:xfrm>
            <a:off x="2091126" y="5349256"/>
            <a:ext cx="3140437" cy="307777"/>
          </a:xfrm>
          <a:prstGeom prst="rect">
            <a:avLst/>
          </a:prstGeom>
          <a:ln>
            <a:solidFill>
              <a:schemeClr val="accent5">
                <a:lumMod val="20000"/>
                <a:lumOff val="8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es-EC"/>
            </a:defPPr>
            <a:lvl1pPr>
              <a:defRPr sz="1400"/>
            </a:lvl1pPr>
          </a:lstStyle>
          <a:p>
            <a:r>
              <a:rPr lang="es-EC" dirty="0"/>
              <a:t>Pasto Alemán (</a:t>
            </a:r>
            <a:r>
              <a:rPr lang="es-EC" i="1" dirty="0" err="1"/>
              <a:t>Echinochloa</a:t>
            </a:r>
            <a:r>
              <a:rPr lang="es-EC" i="1" dirty="0"/>
              <a:t> </a:t>
            </a:r>
            <a:r>
              <a:rPr lang="es-EC" i="1" dirty="0" err="1"/>
              <a:t>polystachya</a:t>
            </a:r>
            <a:r>
              <a:rPr lang="es-EC" dirty="0"/>
              <a:t>)</a:t>
            </a:r>
          </a:p>
        </p:txBody>
      </p:sp>
      <p:sp>
        <p:nvSpPr>
          <p:cNvPr id="22" name="CuadroTexto 9"/>
          <p:cNvSpPr txBox="1"/>
          <p:nvPr/>
        </p:nvSpPr>
        <p:spPr>
          <a:xfrm>
            <a:off x="2909374" y="4930402"/>
            <a:ext cx="1679343" cy="307777"/>
          </a:xfrm>
          <a:prstGeom prst="rect">
            <a:avLst/>
          </a:prstGeom>
          <a:ln>
            <a:solidFill>
              <a:schemeClr val="accent5">
                <a:lumMod val="20000"/>
                <a:lumOff val="8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es-EC"/>
            </a:defPPr>
            <a:lvl1pPr>
              <a:defRPr sz="1400"/>
            </a:lvl1pPr>
          </a:lstStyle>
          <a:p>
            <a:r>
              <a:rPr lang="es-ES" dirty="0"/>
              <a:t>Provincia de Manabí</a:t>
            </a:r>
            <a:endParaRPr lang="es-EC" dirty="0"/>
          </a:p>
        </p:txBody>
      </p:sp>
      <p:sp>
        <p:nvSpPr>
          <p:cNvPr id="23" name="CuadroTexto 11"/>
          <p:cNvSpPr txBox="1"/>
          <p:nvPr/>
        </p:nvSpPr>
        <p:spPr>
          <a:xfrm>
            <a:off x="3661345" y="4567465"/>
            <a:ext cx="3039257" cy="307777"/>
          </a:xfrm>
          <a:prstGeom prst="rect">
            <a:avLst/>
          </a:prstGeom>
          <a:ln>
            <a:solidFill>
              <a:schemeClr val="accent5">
                <a:lumMod val="20000"/>
                <a:lumOff val="8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es-EC"/>
            </a:defPPr>
            <a:lvl1pPr>
              <a:defRPr sz="1400"/>
            </a:lvl1pPr>
          </a:lstStyle>
          <a:p>
            <a:pPr algn="ctr"/>
            <a:r>
              <a:rPr lang="es-EC" dirty="0"/>
              <a:t>Alto volumen de agua</a:t>
            </a:r>
            <a:r>
              <a:rPr lang="es-ES" dirty="0"/>
              <a:t>, </a:t>
            </a:r>
            <a:r>
              <a:rPr lang="es-EC" dirty="0" err="1"/>
              <a:t>Berlijin</a:t>
            </a:r>
            <a:r>
              <a:rPr lang="es-EC" dirty="0"/>
              <a:t> (1989) </a:t>
            </a:r>
          </a:p>
        </p:txBody>
      </p:sp>
      <p:sp>
        <p:nvSpPr>
          <p:cNvPr id="25" name="24 CuadroTexto"/>
          <p:cNvSpPr txBox="1"/>
          <p:nvPr/>
        </p:nvSpPr>
        <p:spPr>
          <a:xfrm>
            <a:off x="6985414" y="2678662"/>
            <a:ext cx="2068643" cy="1169551"/>
          </a:xfrm>
          <a:prstGeom prst="rect">
            <a:avLst/>
          </a:prstGeom>
          <a:noFill/>
        </p:spPr>
        <p:txBody>
          <a:bodyPr wrap="square" rtlCol="0">
            <a:spAutoFit/>
          </a:bodyPr>
          <a:lstStyle/>
          <a:p>
            <a:pPr algn="ctr"/>
            <a:r>
              <a:rPr lang="es-EC" sz="1400" b="1" dirty="0"/>
              <a:t>Determinar y evaluar la respuesta productiva del pasto alemán bajo la aplicación de tres láminas de </a:t>
            </a:r>
            <a:r>
              <a:rPr lang="es-EC" sz="1400" b="1" dirty="0" smtClean="0"/>
              <a:t>riego</a:t>
            </a:r>
            <a:endParaRPr lang="es-EC" sz="1400" b="1" dirty="0"/>
          </a:p>
        </p:txBody>
      </p:sp>
    </p:spTree>
    <p:extLst>
      <p:ext uri="{BB962C8B-B14F-4D97-AF65-F5344CB8AC3E}">
        <p14:creationId xmlns:p14="http://schemas.microsoft.com/office/powerpoint/2010/main" val="2272782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randombar(horizontal)">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149901" y="1142469"/>
            <a:ext cx="5471411"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Conclusiones</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C"/>
          </a:p>
        </p:txBody>
      </p:sp>
      <p:sp>
        <p:nvSpPr>
          <p:cNvPr id="16" name="CuadroTexto 1"/>
          <p:cNvSpPr txBox="1"/>
          <p:nvPr/>
        </p:nvSpPr>
        <p:spPr>
          <a:xfrm>
            <a:off x="279919" y="1878740"/>
            <a:ext cx="8654218" cy="4708981"/>
          </a:xfrm>
          <a:prstGeom prst="rect">
            <a:avLst/>
          </a:prstGeom>
          <a:noFill/>
        </p:spPr>
        <p:txBody>
          <a:bodyPr wrap="square" rtlCol="0">
            <a:spAutoFit/>
          </a:bodyPr>
          <a:lstStyle/>
          <a:p>
            <a:pPr marL="285750" lvl="0" indent="-285750" algn="just">
              <a:buFont typeface="Arial" panose="020B0604020202020204" pitchFamily="34" charset="0"/>
              <a:buChar char="•"/>
            </a:pPr>
            <a:r>
              <a:rPr lang="es-EC" sz="1500" dirty="0"/>
              <a:t>Al evaluar el efecto de la aplicación de tres láminas de riego, con respuesta a la producción </a:t>
            </a:r>
            <a:r>
              <a:rPr lang="es-EC" sz="1500" dirty="0" smtClean="0"/>
              <a:t>vegetal del </a:t>
            </a:r>
            <a:r>
              <a:rPr lang="es-EC" sz="1500" dirty="0"/>
              <a:t>pasto alemán (</a:t>
            </a:r>
            <a:r>
              <a:rPr lang="es-EC" sz="1500" i="1" dirty="0" err="1"/>
              <a:t>Echinoclhoapolystachya</a:t>
            </a:r>
            <a:r>
              <a:rPr lang="es-EC" sz="1500" dirty="0"/>
              <a:t>), se concluye que las propiedades </a:t>
            </a:r>
            <a:r>
              <a:rPr lang="es-EC" sz="1500" dirty="0" smtClean="0"/>
              <a:t>hídricas corresponden </a:t>
            </a:r>
            <a:r>
              <a:rPr lang="es-EC" sz="1500" dirty="0"/>
              <a:t>a un suelo que se satura con 41,9 % y su capacidad de campo es de 0,314 cm</a:t>
            </a:r>
            <a:r>
              <a:rPr lang="es-EC" sz="1500" baseline="30000" dirty="0"/>
              <a:t>3</a:t>
            </a:r>
            <a:r>
              <a:rPr lang="es-EC" sz="1500" dirty="0"/>
              <a:t>/cm</a:t>
            </a:r>
            <a:r>
              <a:rPr lang="es-EC" sz="1500" baseline="30000" dirty="0"/>
              <a:t>3</a:t>
            </a:r>
            <a:r>
              <a:rPr lang="es-EC" sz="1500" dirty="0"/>
              <a:t> lo que en términos de litros equivale a 31,4 </a:t>
            </a:r>
            <a:r>
              <a:rPr lang="es-EC" sz="1500" dirty="0" err="1"/>
              <a:t>lts</a:t>
            </a:r>
            <a:r>
              <a:rPr lang="es-EC" sz="1500" dirty="0"/>
              <a:t>/m</a:t>
            </a:r>
            <a:r>
              <a:rPr lang="es-EC" sz="1500" baseline="30000" dirty="0"/>
              <a:t>2</a:t>
            </a:r>
            <a:r>
              <a:rPr lang="es-EC" sz="1500" dirty="0"/>
              <a:t>/10 cm de profundidad; teniendo una disponibilidad de agua útil de 15,7 litros para aprovechamiento de la planta. Por lo tanto, para mejorar este suelo sería necesario adicionar prácticas culturales, como aplicación de abonos verdes.</a:t>
            </a:r>
          </a:p>
          <a:p>
            <a:pPr marL="285750" lvl="0" indent="-285750" algn="just">
              <a:buFont typeface="Arial" panose="020B0604020202020204" pitchFamily="34" charset="0"/>
              <a:buChar char="•"/>
            </a:pPr>
            <a:r>
              <a:rPr lang="es-EC" sz="1500" dirty="0"/>
              <a:t>Los parámetros hidrofísicas de este tipo suelo indican que posee un bajo contenido de materia orgánica (0,69 %), clase textural areno arcilloso y una capacidad de almacenamiento en capacidad de campo de 0,314 cm</a:t>
            </a:r>
            <a:r>
              <a:rPr lang="es-EC" sz="1500" baseline="30000" dirty="0"/>
              <a:t>3</a:t>
            </a:r>
            <a:r>
              <a:rPr lang="es-EC" sz="1500" dirty="0"/>
              <a:t>/cm</a:t>
            </a:r>
            <a:r>
              <a:rPr lang="es-EC" sz="1500" baseline="30000" dirty="0"/>
              <a:t>3</a:t>
            </a:r>
            <a:r>
              <a:rPr lang="es-EC" sz="1500" dirty="0"/>
              <a:t> la que se cubriría con una lámina de riego de 4,49 litros/día/ 10 cm de profundidad. Dado a estas propiedades físicas este suelo no tiene buena capacidad de retención de agua por lo que los riegos deberían ser muy frecuentes y bajos. </a:t>
            </a:r>
          </a:p>
          <a:p>
            <a:pPr marL="285750" lvl="0" indent="-285750" algn="just">
              <a:buFont typeface="Arial" panose="020B0604020202020204" pitchFamily="34" charset="0"/>
              <a:buChar char="•"/>
            </a:pPr>
            <a:r>
              <a:rPr lang="es-EC" sz="1500" dirty="0"/>
              <a:t>Al evaluar los indicadores morfológicos y productivos del pasto alemán, nos indica que tanto en altura (1,6 m) como en producción de forraje verde (1,18 Kg/m</a:t>
            </a:r>
            <a:r>
              <a:rPr lang="es-EC" sz="1500" baseline="30000" dirty="0"/>
              <a:t>2</a:t>
            </a:r>
            <a:r>
              <a:rPr lang="es-EC" sz="1500" dirty="0"/>
              <a:t>). El tratamiento 1 es el más adecuado; sin embargo, los rendimientos del tratamiento 2 no se alejan estadísticamente de los obtenidos en el tratamiento </a:t>
            </a:r>
            <a:r>
              <a:rPr lang="es-EC" sz="1500" dirty="0" smtClean="0"/>
              <a:t>1 que </a:t>
            </a:r>
            <a:r>
              <a:rPr lang="es-EC" sz="1500" dirty="0"/>
              <a:t>estadísticamente </a:t>
            </a:r>
            <a:r>
              <a:rPr lang="es-EC" sz="1500" dirty="0" smtClean="0"/>
              <a:t>son diferentes </a:t>
            </a:r>
            <a:r>
              <a:rPr lang="es-EC" sz="1500" dirty="0"/>
              <a:t>con el T3 y el testigo.</a:t>
            </a:r>
          </a:p>
          <a:p>
            <a:pPr marL="285750" lvl="0" indent="-285750" algn="just">
              <a:buFont typeface="Arial" panose="020B0604020202020204" pitchFamily="34" charset="0"/>
              <a:buChar char="•"/>
            </a:pPr>
            <a:r>
              <a:rPr lang="es-EC" sz="1500" dirty="0"/>
              <a:t>Al medir el valor nutritivo del pasto alemán bajo tres  láminas de riego, se observó que estos no variaron por </a:t>
            </a:r>
            <a:r>
              <a:rPr lang="es-EC" sz="1500" dirty="0" smtClean="0"/>
              <a:t>la humedad del suelo, </a:t>
            </a:r>
            <a:r>
              <a:rPr lang="es-EC" sz="1500" dirty="0"/>
              <a:t>indicando que estos valores son influenciados principalmente por el factor genético y nutricional, no así el incremento de la </a:t>
            </a:r>
            <a:r>
              <a:rPr lang="es-EC" sz="1500" dirty="0" smtClean="0"/>
              <a:t>masa verde </a:t>
            </a:r>
            <a:r>
              <a:rPr lang="es-EC" sz="1500" dirty="0"/>
              <a:t>que si depende de la cantidad de agua, siendo esta la parte vital en su crecimiento, por ende en la producción </a:t>
            </a:r>
            <a:r>
              <a:rPr lang="es-EC" sz="1500" dirty="0" smtClean="0"/>
              <a:t>vegetal.</a:t>
            </a:r>
            <a:endParaRPr lang="es-EC" sz="1500" dirty="0"/>
          </a:p>
          <a:p>
            <a:pPr marL="285750" indent="-285750" algn="just">
              <a:buFont typeface="Arial" panose="020B0604020202020204" pitchFamily="34" charset="0"/>
              <a:buChar char="•"/>
            </a:pPr>
            <a:endParaRPr lang="es-EC" sz="1500" dirty="0"/>
          </a:p>
        </p:txBody>
      </p:sp>
    </p:spTree>
    <p:extLst>
      <p:ext uri="{BB962C8B-B14F-4D97-AF65-F5344CB8AC3E}">
        <p14:creationId xmlns:p14="http://schemas.microsoft.com/office/powerpoint/2010/main" val="37705585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149901" y="1455614"/>
            <a:ext cx="5471411"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Recomendaciones</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C"/>
          </a:p>
        </p:txBody>
      </p:sp>
      <p:sp>
        <p:nvSpPr>
          <p:cNvPr id="8" name="Marcador de contenido 2"/>
          <p:cNvSpPr>
            <a:spLocks noGrp="1"/>
          </p:cNvSpPr>
          <p:nvPr>
            <p:ph idx="1"/>
          </p:nvPr>
        </p:nvSpPr>
        <p:spPr>
          <a:xfrm>
            <a:off x="457200" y="2394679"/>
            <a:ext cx="8229600" cy="3256613"/>
          </a:xfrm>
        </p:spPr>
        <p:txBody>
          <a:bodyPr>
            <a:normAutofit/>
          </a:bodyPr>
          <a:lstStyle/>
          <a:p>
            <a:pPr lvl="0" algn="just"/>
            <a:r>
              <a:rPr lang="es-EC" sz="1600" dirty="0"/>
              <a:t>La implantación de este tipo de cultivo en lugares en donde podamos tener agua a disponibilidad en la época de estiaje. </a:t>
            </a:r>
          </a:p>
          <a:p>
            <a:pPr lvl="0" algn="just"/>
            <a:r>
              <a:rPr lang="es-EC" sz="1600" dirty="0"/>
              <a:t>La siembra de este pasto en lugares en donde en la época de invierno se producen desbordamientos de ríos, acumulación de agua por falta de drenajes, todo tipo de suelo en donde haya un exceso de humedad.</a:t>
            </a:r>
          </a:p>
          <a:p>
            <a:pPr lvl="0" algn="just"/>
            <a:r>
              <a:rPr lang="es-EC" sz="1600" dirty="0"/>
              <a:t>La siembra de este pasto en las orillas de los ríos para evitar la erosión, además por tener gran absorción de minerales, podría ser utilizada para que de manera natural se pueda descontaminar las aguas de los ríos, lagos, lagunas y demás fuentes de agua dulce. </a:t>
            </a:r>
          </a:p>
          <a:p>
            <a:pPr lvl="0" algn="just"/>
            <a:r>
              <a:rPr lang="es-EC" sz="1600" dirty="0"/>
              <a:t>Por su alta proteína, velocidad en el crecimiento y riqueza mineral se recomienda usarlo en alimentación bovina en explotaciones intensivas al pastoreo con rotación de </a:t>
            </a:r>
            <a:r>
              <a:rPr lang="es-EC" sz="1600" dirty="0" smtClean="0"/>
              <a:t>potreros </a:t>
            </a:r>
            <a:r>
              <a:rPr lang="es-EC" sz="1600" dirty="0"/>
              <a:t>más o menos 21 días con riego.</a:t>
            </a:r>
          </a:p>
          <a:p>
            <a:pPr algn="just"/>
            <a:endParaRPr lang="es-EC" sz="1600" dirty="0"/>
          </a:p>
        </p:txBody>
      </p:sp>
    </p:spTree>
    <p:extLst>
      <p:ext uri="{BB962C8B-B14F-4D97-AF65-F5344CB8AC3E}">
        <p14:creationId xmlns:p14="http://schemas.microsoft.com/office/powerpoint/2010/main" val="3079646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C"/>
          </a:p>
        </p:txBody>
      </p:sp>
      <p:sp>
        <p:nvSpPr>
          <p:cNvPr id="9" name="6 CuadroTexto"/>
          <p:cNvSpPr txBox="1"/>
          <p:nvPr/>
        </p:nvSpPr>
        <p:spPr>
          <a:xfrm>
            <a:off x="874490" y="5217715"/>
            <a:ext cx="5471411" cy="1446550"/>
          </a:xfrm>
          <a:prstGeom prst="rect">
            <a:avLst/>
          </a:prstGeom>
          <a:noFill/>
        </p:spPr>
        <p:txBody>
          <a:bodyPr wrap="square" rtlCol="0">
            <a:spAutoFit/>
          </a:bodyPr>
          <a:lstStyle/>
          <a:p>
            <a:pPr algn="ctr"/>
            <a:r>
              <a:rPr lang="es-EC" sz="88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ush Script MT" panose="03060802040406070304" pitchFamily="66" charset="0"/>
                <a:cs typeface="Arial" panose="020B0604020202020204" pitchFamily="34" charset="0"/>
              </a:rPr>
              <a:t>Gracias…</a:t>
            </a:r>
            <a:endParaRPr lang="es-EC" sz="88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ush Script MT" panose="03060802040406070304" pitchFamily="66" charset="0"/>
              <a:cs typeface="Arial" panose="020B0604020202020204" pitchFamily="34" charset="0"/>
            </a:endParaRPr>
          </a:p>
        </p:txBody>
      </p:sp>
    </p:spTree>
    <p:extLst>
      <p:ext uri="{BB962C8B-B14F-4D97-AF65-F5344CB8AC3E}">
        <p14:creationId xmlns:p14="http://schemas.microsoft.com/office/powerpoint/2010/main" val="1303667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239841" y="1217419"/>
            <a:ext cx="4961745"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Objetivos </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14" name="Marcador de contenido 2"/>
          <p:cNvSpPr>
            <a:spLocks noGrp="1"/>
          </p:cNvSpPr>
          <p:nvPr>
            <p:ph idx="1"/>
          </p:nvPr>
        </p:nvSpPr>
        <p:spPr>
          <a:xfrm>
            <a:off x="655117" y="1885018"/>
            <a:ext cx="8279020" cy="3841226"/>
          </a:xfrm>
        </p:spPr>
        <p:txBody>
          <a:bodyPr>
            <a:noAutofit/>
          </a:bodyPr>
          <a:lstStyle/>
          <a:p>
            <a:pPr marL="0" indent="0">
              <a:buNone/>
            </a:pPr>
            <a:r>
              <a:rPr lang="es-EC" sz="20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Objetivo general</a:t>
            </a:r>
          </a:p>
          <a:p>
            <a:pPr marL="0" indent="0">
              <a:buNone/>
            </a:pPr>
            <a:r>
              <a:rPr lang="es-EC" sz="1400" dirty="0" smtClean="0"/>
              <a:t>Evaluar </a:t>
            </a:r>
            <a:r>
              <a:rPr lang="es-EC" sz="1400" dirty="0"/>
              <a:t>el efecto de la aplicación de tres láminas de riego, con respuesta en la </a:t>
            </a:r>
            <a:r>
              <a:rPr lang="es-EC" sz="1400" dirty="0" smtClean="0"/>
              <a:t>mejor </a:t>
            </a:r>
            <a:r>
              <a:rPr lang="es-EC" sz="1400" dirty="0"/>
              <a:t>producción </a:t>
            </a:r>
            <a:r>
              <a:rPr lang="es-EC" sz="1400" dirty="0" smtClean="0"/>
              <a:t>vegetal </a:t>
            </a:r>
            <a:r>
              <a:rPr lang="es-EC" sz="1400" dirty="0"/>
              <a:t>del pasto alemán (</a:t>
            </a:r>
            <a:r>
              <a:rPr lang="es-EC" sz="1400" i="1" dirty="0" err="1"/>
              <a:t>Echinoclhoa</a:t>
            </a:r>
            <a:r>
              <a:rPr lang="es-EC" sz="1400" i="1" dirty="0"/>
              <a:t> </a:t>
            </a:r>
            <a:r>
              <a:rPr lang="es-EC" sz="1400" i="1" dirty="0" err="1"/>
              <a:t>polystachya</a:t>
            </a:r>
            <a:r>
              <a:rPr lang="es-EC" sz="1400" dirty="0" smtClean="0"/>
              <a:t>)</a:t>
            </a:r>
          </a:p>
          <a:p>
            <a:pPr marL="0" indent="0">
              <a:buNone/>
            </a:pPr>
            <a:r>
              <a:rPr lang="es-EC" sz="20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Objetivos específicos</a:t>
            </a:r>
          </a:p>
          <a:p>
            <a:pPr lvl="0"/>
            <a:r>
              <a:rPr lang="es-EC" sz="1400" dirty="0" smtClean="0"/>
              <a:t>Determinar </a:t>
            </a:r>
            <a:r>
              <a:rPr lang="es-EC" sz="1400" dirty="0"/>
              <a:t>el contenido de </a:t>
            </a:r>
            <a:r>
              <a:rPr lang="es-EC" sz="1400" dirty="0" smtClean="0"/>
              <a:t>humedad del suelo </a:t>
            </a:r>
            <a:r>
              <a:rPr lang="es-EC" sz="1400" dirty="0"/>
              <a:t>en función del crecimiento del cultivo hasta el corte.</a:t>
            </a:r>
          </a:p>
          <a:p>
            <a:pPr lvl="0"/>
            <a:r>
              <a:rPr lang="es-EC" sz="1400" dirty="0"/>
              <a:t>Determinar las necesidades de agua de acuerdo a los parámetros de capacidad de campo y punto de marchitez permanente.</a:t>
            </a:r>
          </a:p>
          <a:p>
            <a:pPr lvl="0"/>
            <a:r>
              <a:rPr lang="es-EC" sz="1400" dirty="0"/>
              <a:t>Obtener los parámetros </a:t>
            </a:r>
            <a:r>
              <a:rPr lang="es-EC" sz="1400" dirty="0" err="1"/>
              <a:t>hidrofísicos</a:t>
            </a:r>
            <a:r>
              <a:rPr lang="es-EC" sz="1400" dirty="0"/>
              <a:t> del suelo: saturación, capacidad de campo y punto de marchitez permanente.</a:t>
            </a:r>
          </a:p>
          <a:p>
            <a:pPr lvl="0"/>
            <a:r>
              <a:rPr lang="es-EC" sz="1400" dirty="0"/>
              <a:t>Medir las variables morfológicas de crecimiento del pasto alemán en respuesta a la aplicación de tres láminas de riego.</a:t>
            </a:r>
          </a:p>
          <a:p>
            <a:pPr lvl="0"/>
            <a:r>
              <a:rPr lang="es-EC" sz="1400" dirty="0"/>
              <a:t>Evaluar el contenido nutricional del pasto alemán. </a:t>
            </a:r>
          </a:p>
          <a:p>
            <a:pPr lvl="0"/>
            <a:r>
              <a:rPr lang="es-EC" sz="1400" dirty="0"/>
              <a:t>Determinar la producción</a:t>
            </a:r>
            <a:r>
              <a:rPr lang="es-EC" sz="1400" dirty="0" smtClean="0"/>
              <a:t> forrajera/biomasa </a:t>
            </a:r>
            <a:r>
              <a:rPr lang="es-EC" sz="1400" dirty="0"/>
              <a:t>de pasto Alemán.</a:t>
            </a:r>
          </a:p>
          <a:p>
            <a:r>
              <a:rPr lang="es-EC" sz="1400" dirty="0"/>
              <a:t>Difundir resultados mediante la publicación de artículo científico.</a:t>
            </a:r>
            <a:endParaRPr lang="es-EC" sz="1600" dirty="0"/>
          </a:p>
        </p:txBody>
      </p:sp>
      <p:sp>
        <p:nvSpPr>
          <p:cNvPr id="4" name="3 Flecha curvada hacia la derecha"/>
          <p:cNvSpPr/>
          <p:nvPr/>
        </p:nvSpPr>
        <p:spPr>
          <a:xfrm>
            <a:off x="262325" y="5081667"/>
            <a:ext cx="397241" cy="128915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sp>
        <p:nvSpPr>
          <p:cNvPr id="18" name="Marcador de contenido 2"/>
          <p:cNvSpPr txBox="1">
            <a:spLocks/>
          </p:cNvSpPr>
          <p:nvPr/>
        </p:nvSpPr>
        <p:spPr>
          <a:xfrm>
            <a:off x="734517" y="6007311"/>
            <a:ext cx="8364514" cy="57337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s-EC" sz="1400" b="1" dirty="0" smtClean="0"/>
              <a:t>Hipótesis nula: </a:t>
            </a:r>
            <a:r>
              <a:rPr lang="es-EC" sz="1400" dirty="0" smtClean="0"/>
              <a:t>La </a:t>
            </a:r>
            <a:r>
              <a:rPr lang="es-EC" sz="1400" dirty="0"/>
              <a:t>aplicación de tres láminas de riego no incide en la producción </a:t>
            </a:r>
            <a:r>
              <a:rPr lang="es-EC" sz="1400" dirty="0" smtClean="0"/>
              <a:t>vegetal del </a:t>
            </a:r>
            <a:r>
              <a:rPr lang="es-EC" sz="1400" dirty="0"/>
              <a:t>pasto alemán </a:t>
            </a:r>
            <a:endParaRPr lang="es-EC" sz="1400" dirty="0" smtClean="0"/>
          </a:p>
          <a:p>
            <a:pPr marL="0" indent="0">
              <a:buFont typeface="Arial" panose="020B0604020202020204" pitchFamily="34" charset="0"/>
              <a:buNone/>
            </a:pPr>
            <a:r>
              <a:rPr lang="es-EC" sz="1400" b="1" dirty="0" smtClean="0"/>
              <a:t>Hipótesis alternativa: </a:t>
            </a:r>
            <a:r>
              <a:rPr lang="es-EC" sz="1400" dirty="0" smtClean="0"/>
              <a:t>La </a:t>
            </a:r>
            <a:r>
              <a:rPr lang="es-EC" sz="1400" dirty="0"/>
              <a:t>aplicación de tres láminas de riego incide en la producción </a:t>
            </a:r>
            <a:r>
              <a:rPr lang="es-EC" sz="1400" dirty="0" smtClean="0"/>
              <a:t>vegetal del </a:t>
            </a:r>
            <a:r>
              <a:rPr lang="es-EC" sz="1400" dirty="0"/>
              <a:t>pasto alemán</a:t>
            </a:r>
          </a:p>
        </p:txBody>
      </p:sp>
    </p:spTree>
    <p:extLst>
      <p:ext uri="{BB962C8B-B14F-4D97-AF65-F5344CB8AC3E}">
        <p14:creationId xmlns:p14="http://schemas.microsoft.com/office/powerpoint/2010/main" val="13603807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239841" y="1217419"/>
            <a:ext cx="4961745"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Materiales y Métodos</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9" name="Marcador de contenido 2"/>
          <p:cNvSpPr>
            <a:spLocks noGrp="1"/>
          </p:cNvSpPr>
          <p:nvPr>
            <p:ph idx="1"/>
          </p:nvPr>
        </p:nvSpPr>
        <p:spPr>
          <a:xfrm>
            <a:off x="2248331" y="2056106"/>
            <a:ext cx="4909698" cy="485775"/>
          </a:xfrm>
        </p:spPr>
        <p:txBody>
          <a:bodyPr>
            <a:normAutofit/>
          </a:bodyPr>
          <a:lstStyle/>
          <a:p>
            <a:r>
              <a:rPr lang="es-EC" sz="1800" b="1" dirty="0" smtClean="0"/>
              <a:t>Localización geográfica del área de estudio</a:t>
            </a:r>
            <a:endParaRPr lang="es-EC" sz="1800" b="1" dirty="0"/>
          </a:p>
        </p:txBody>
      </p:sp>
      <p:pic>
        <p:nvPicPr>
          <p:cNvPr id="10" name="Imagen 3" descr="C:\Users\IASA 1\Documents\experimento pasto aleman.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18551" y="2608289"/>
            <a:ext cx="5751448" cy="3849718"/>
          </a:xfrm>
          <a:prstGeom prst="rect">
            <a:avLst/>
          </a:prstGeom>
          <a:noFill/>
          <a:ln>
            <a:noFill/>
          </a:ln>
          <a:scene3d>
            <a:camera prst="orthographicFront"/>
            <a:lightRig rig="threePt" dir="t"/>
          </a:scene3d>
          <a:sp3d contourW="31750"/>
        </p:spPr>
      </p:pic>
    </p:spTree>
    <p:extLst>
      <p:ext uri="{BB962C8B-B14F-4D97-AF65-F5344CB8AC3E}">
        <p14:creationId xmlns:p14="http://schemas.microsoft.com/office/powerpoint/2010/main" val="17734451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239841" y="1217419"/>
            <a:ext cx="4961745"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Materiales y Métodos </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5" name="Rectangle 1"/>
          <p:cNvSpPr>
            <a:spLocks noChangeArrowheads="1"/>
          </p:cNvSpPr>
          <p:nvPr/>
        </p:nvSpPr>
        <p:spPr bwMode="auto">
          <a:xfrm>
            <a:off x="1288210" y="6325447"/>
            <a:ext cx="586209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Fuente:</a:t>
            </a:r>
            <a:r>
              <a:rPr kumimoji="0" lang="es-EC"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Estación meteorológica </a:t>
            </a:r>
            <a:r>
              <a:rPr kumimoji="0" lang="es-EC" sz="12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INAMHI</a:t>
            </a:r>
            <a:r>
              <a:rPr kumimoji="0" lang="es-EC"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Chone, 2014</a:t>
            </a:r>
            <a:endParaRPr kumimoji="0" lang="es-EC" sz="1800" b="0" i="0" u="none" strike="noStrike" cap="none" normalizeH="0" baseline="0" dirty="0" smtClean="0">
              <a:ln>
                <a:noFill/>
              </a:ln>
              <a:solidFill>
                <a:schemeClr val="tx1"/>
              </a:solidFill>
              <a:effectLst/>
              <a:latin typeface="Arial" panose="020B0604020202020204" pitchFamily="34" charset="0"/>
            </a:endParaRPr>
          </a:p>
        </p:txBody>
      </p:sp>
      <p:sp>
        <p:nvSpPr>
          <p:cNvPr id="8" name="CuadroTexto 6"/>
          <p:cNvSpPr txBox="1"/>
          <p:nvPr/>
        </p:nvSpPr>
        <p:spPr>
          <a:xfrm>
            <a:off x="794476" y="2442860"/>
            <a:ext cx="7555042" cy="861774"/>
          </a:xfrm>
          <a:prstGeom prst="rect">
            <a:avLst/>
          </a:prstGeom>
          <a:noFill/>
        </p:spPr>
        <p:txBody>
          <a:bodyPr wrap="square" rtlCol="0">
            <a:spAutoFit/>
          </a:bodyPr>
          <a:lstStyle/>
          <a:p>
            <a:pPr algn="just"/>
            <a:r>
              <a:rPr lang="es-EC" sz="1600" b="1" dirty="0" smtClean="0"/>
              <a:t>Tabla 1</a:t>
            </a:r>
            <a:r>
              <a:rPr lang="es-EC" sz="1600" dirty="0" smtClean="0"/>
              <a:t>. Valores </a:t>
            </a:r>
            <a:r>
              <a:rPr lang="es-EC" sz="1600" dirty="0"/>
              <a:t>promedios anuales de los elementos </a:t>
            </a:r>
            <a:r>
              <a:rPr lang="es-EC" sz="1600" dirty="0" smtClean="0"/>
              <a:t>climatológicos en </a:t>
            </a:r>
            <a:r>
              <a:rPr lang="es-EC" sz="1600" dirty="0"/>
              <a:t>los últimos </a:t>
            </a:r>
            <a:r>
              <a:rPr lang="es-EC" sz="1600" dirty="0" smtClean="0"/>
              <a:t>nueve  </a:t>
            </a:r>
            <a:r>
              <a:rPr lang="es-EC" sz="1600" dirty="0"/>
              <a:t>años en la zona de estudio</a:t>
            </a:r>
          </a:p>
          <a:p>
            <a:endParaRPr lang="es-EC" sz="1600" dirty="0"/>
          </a:p>
        </p:txBody>
      </p:sp>
      <p:graphicFrame>
        <p:nvGraphicFramePr>
          <p:cNvPr id="9" name="Tabla 3"/>
          <p:cNvGraphicFramePr>
            <a:graphicFrameLocks noGrp="1"/>
          </p:cNvGraphicFramePr>
          <p:nvPr>
            <p:extLst>
              <p:ext uri="{D42A27DB-BD31-4B8C-83A1-F6EECF244321}">
                <p14:modId xmlns:p14="http://schemas.microsoft.com/office/powerpoint/2010/main" val="3232753921"/>
              </p:ext>
            </p:extLst>
          </p:nvPr>
        </p:nvGraphicFramePr>
        <p:xfrm>
          <a:off x="749506" y="2991239"/>
          <a:ext cx="7615002" cy="3342132"/>
        </p:xfrm>
        <a:graphic>
          <a:graphicData uri="http://schemas.openxmlformats.org/drawingml/2006/table">
            <a:tbl>
              <a:tblPr firstRow="1" firstCol="1" bandRow="1">
                <a:tableStyleId>{9D7B26C5-4107-4FEC-AEDC-1716B250A1EF}</a:tableStyleId>
              </a:tblPr>
              <a:tblGrid>
                <a:gridCol w="1409074"/>
                <a:gridCol w="1229191"/>
                <a:gridCol w="1424069"/>
                <a:gridCol w="1019331"/>
                <a:gridCol w="1229193"/>
                <a:gridCol w="1304144"/>
              </a:tblGrid>
              <a:tr h="196817">
                <a:tc rowSpan="2">
                  <a:txBody>
                    <a:bodyPr/>
                    <a:lstStyle/>
                    <a:p>
                      <a:pPr marR="211455" algn="ctr">
                        <a:lnSpc>
                          <a:spcPct val="115000"/>
                        </a:lnSpc>
                        <a:spcBef>
                          <a:spcPts val="200"/>
                        </a:spcBef>
                        <a:spcAft>
                          <a:spcPts val="400"/>
                        </a:spcAft>
                      </a:pPr>
                      <a:r>
                        <a:rPr lang="es-EC" sz="1400" dirty="0" smtClean="0">
                          <a:effectLst/>
                        </a:rPr>
                        <a:t>Año</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solidFill>
                      <a:schemeClr val="accent6">
                        <a:lumMod val="20000"/>
                        <a:lumOff val="80000"/>
                      </a:schemeClr>
                    </a:solidFill>
                  </a:tcPr>
                </a:tc>
                <a:tc rowSpan="2">
                  <a:txBody>
                    <a:bodyPr/>
                    <a:lstStyle/>
                    <a:p>
                      <a:pPr marR="21590" algn="ctr">
                        <a:lnSpc>
                          <a:spcPct val="115000"/>
                        </a:lnSpc>
                        <a:spcBef>
                          <a:spcPts val="200"/>
                        </a:spcBef>
                        <a:spcAft>
                          <a:spcPts val="400"/>
                        </a:spcAft>
                        <a:tabLst>
                          <a:tab pos="854710" algn="l"/>
                        </a:tabLst>
                      </a:pPr>
                      <a:r>
                        <a:rPr lang="es-EC" sz="1400" dirty="0">
                          <a:effectLst/>
                        </a:rPr>
                        <a:t>Evaporación </a:t>
                      </a:r>
                    </a:p>
                    <a:p>
                      <a:pPr marR="21590" algn="ctr">
                        <a:lnSpc>
                          <a:spcPct val="115000"/>
                        </a:lnSpc>
                        <a:spcBef>
                          <a:spcPts val="200"/>
                        </a:spcBef>
                        <a:spcAft>
                          <a:spcPts val="400"/>
                        </a:spcAft>
                        <a:tabLst>
                          <a:tab pos="854710" algn="l"/>
                        </a:tabLst>
                      </a:pPr>
                      <a:r>
                        <a:rPr lang="es-EC" sz="1400" dirty="0">
                          <a:effectLst/>
                        </a:rPr>
                        <a:t>(mm)</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solidFill>
                      <a:schemeClr val="accent6">
                        <a:lumMod val="20000"/>
                        <a:lumOff val="80000"/>
                      </a:schemeClr>
                    </a:solidFill>
                  </a:tcPr>
                </a:tc>
                <a:tc rowSpan="2">
                  <a:txBody>
                    <a:bodyPr/>
                    <a:lstStyle/>
                    <a:p>
                      <a:pPr algn="ctr">
                        <a:lnSpc>
                          <a:spcPct val="115000"/>
                        </a:lnSpc>
                        <a:spcBef>
                          <a:spcPts val="200"/>
                        </a:spcBef>
                        <a:spcAft>
                          <a:spcPts val="400"/>
                        </a:spcAft>
                      </a:pPr>
                      <a:r>
                        <a:rPr lang="es-EC" sz="1400" dirty="0">
                          <a:effectLst/>
                        </a:rPr>
                        <a:t>Precipitación  (mm)</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solidFill>
                      <a:schemeClr val="accent6">
                        <a:lumMod val="20000"/>
                        <a:lumOff val="80000"/>
                      </a:schemeClr>
                    </a:solidFill>
                  </a:tcPr>
                </a:tc>
                <a:tc rowSpan="2">
                  <a:txBody>
                    <a:bodyPr/>
                    <a:lstStyle/>
                    <a:p>
                      <a:pPr algn="ctr">
                        <a:lnSpc>
                          <a:spcPct val="115000"/>
                        </a:lnSpc>
                        <a:spcBef>
                          <a:spcPts val="200"/>
                        </a:spcBef>
                        <a:spcAft>
                          <a:spcPts val="400"/>
                        </a:spcAft>
                      </a:pPr>
                      <a:r>
                        <a:rPr lang="es-EC" sz="1400" dirty="0" err="1">
                          <a:effectLst/>
                        </a:rPr>
                        <a:t>Heliofania</a:t>
                      </a:r>
                      <a:endParaRPr lang="es-EC" sz="1400" dirty="0">
                        <a:effectLst/>
                      </a:endParaRPr>
                    </a:p>
                    <a:p>
                      <a:pPr algn="ctr">
                        <a:lnSpc>
                          <a:spcPct val="115000"/>
                        </a:lnSpc>
                        <a:spcBef>
                          <a:spcPts val="200"/>
                        </a:spcBef>
                        <a:spcAft>
                          <a:spcPts val="400"/>
                        </a:spcAft>
                      </a:pPr>
                      <a:r>
                        <a:rPr lang="es-EC" sz="1400" dirty="0">
                          <a:effectLst/>
                        </a:rPr>
                        <a:t>(h)</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solidFill>
                      <a:schemeClr val="accent6">
                        <a:lumMod val="20000"/>
                        <a:lumOff val="80000"/>
                      </a:schemeClr>
                    </a:solidFill>
                  </a:tcPr>
                </a:tc>
                <a:tc gridSpan="2">
                  <a:txBody>
                    <a:bodyPr/>
                    <a:lstStyle/>
                    <a:p>
                      <a:pPr algn="ctr">
                        <a:lnSpc>
                          <a:spcPct val="115000"/>
                        </a:lnSpc>
                        <a:spcBef>
                          <a:spcPts val="200"/>
                        </a:spcBef>
                        <a:spcAft>
                          <a:spcPts val="400"/>
                        </a:spcAft>
                        <a:tabLst>
                          <a:tab pos="619125" algn="l"/>
                        </a:tabLst>
                      </a:pPr>
                      <a:r>
                        <a:rPr lang="es-EC" sz="1400" dirty="0">
                          <a:effectLst/>
                        </a:rPr>
                        <a:t>Temperatura</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solidFill>
                      <a:schemeClr val="accent6">
                        <a:lumMod val="20000"/>
                        <a:lumOff val="80000"/>
                      </a:schemeClr>
                    </a:solidFill>
                  </a:tcPr>
                </a:tc>
                <a:tc hMerge="1">
                  <a:txBody>
                    <a:bodyPr/>
                    <a:lstStyle/>
                    <a:p>
                      <a:endParaRPr lang="es-EC"/>
                    </a:p>
                  </a:txBody>
                  <a:tcPr/>
                </a:tc>
              </a:tr>
              <a:tr h="275541">
                <a:tc vMerge="1">
                  <a:txBody>
                    <a:bodyPr/>
                    <a:lstStyle/>
                    <a:p>
                      <a:endParaRPr lang="es-EC"/>
                    </a:p>
                  </a:txBody>
                  <a:tcPr/>
                </a:tc>
                <a:tc vMerge="1">
                  <a:txBody>
                    <a:bodyPr/>
                    <a:lstStyle/>
                    <a:p>
                      <a:endParaRPr lang="es-EC"/>
                    </a:p>
                  </a:txBody>
                  <a:tcPr/>
                </a:tc>
                <a:tc vMerge="1">
                  <a:txBody>
                    <a:bodyPr/>
                    <a:lstStyle/>
                    <a:p>
                      <a:endParaRPr lang="es-EC"/>
                    </a:p>
                  </a:txBody>
                  <a:tcPr/>
                </a:tc>
                <a:tc vMerge="1">
                  <a:txBody>
                    <a:bodyPr/>
                    <a:lstStyle/>
                    <a:p>
                      <a:endParaRPr lang="es-EC"/>
                    </a:p>
                  </a:txBody>
                  <a:tcPr/>
                </a:tc>
                <a:tc>
                  <a:txBody>
                    <a:bodyPr/>
                    <a:lstStyle/>
                    <a:p>
                      <a:pPr algn="ctr">
                        <a:lnSpc>
                          <a:spcPct val="115000"/>
                        </a:lnSpc>
                        <a:spcBef>
                          <a:spcPts val="200"/>
                        </a:spcBef>
                        <a:spcAft>
                          <a:spcPts val="400"/>
                        </a:spcAft>
                        <a:tabLst>
                          <a:tab pos="619125" algn="l"/>
                        </a:tabLst>
                      </a:pPr>
                      <a:r>
                        <a:rPr lang="es-EC" sz="1400" dirty="0">
                          <a:effectLst/>
                        </a:rPr>
                        <a:t>Máxima</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lnL w="12700" cap="flat" cmpd="sng" algn="ctr">
                      <a:no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Bef>
                          <a:spcPts val="200"/>
                        </a:spcBef>
                        <a:spcAft>
                          <a:spcPts val="400"/>
                        </a:spcAft>
                        <a:tabLst>
                          <a:tab pos="619125" algn="l"/>
                        </a:tabLst>
                      </a:pPr>
                      <a:r>
                        <a:rPr lang="es-EC" sz="1400" dirty="0">
                          <a:effectLst/>
                        </a:rPr>
                        <a:t>Mínima</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lnB w="12700" cap="flat" cmpd="sng" algn="ctr">
                      <a:solidFill>
                        <a:schemeClr val="tx1"/>
                      </a:solidFill>
                      <a:prstDash val="solid"/>
                      <a:round/>
                      <a:headEnd type="none" w="med" len="med"/>
                      <a:tailEnd type="none" w="med" len="med"/>
                    </a:lnB>
                    <a:solidFill>
                      <a:schemeClr val="accent6">
                        <a:lumMod val="20000"/>
                        <a:lumOff val="80000"/>
                      </a:schemeClr>
                    </a:solidFill>
                  </a:tcPr>
                </a:tc>
              </a:tr>
              <a:tr h="238943">
                <a:tc>
                  <a:txBody>
                    <a:bodyPr/>
                    <a:lstStyle/>
                    <a:p>
                      <a:pPr marR="211455" algn="ctr">
                        <a:lnSpc>
                          <a:spcPct val="115000"/>
                        </a:lnSpc>
                        <a:spcBef>
                          <a:spcPts val="200"/>
                        </a:spcBef>
                        <a:spcAft>
                          <a:spcPts val="400"/>
                        </a:spcAft>
                      </a:pPr>
                      <a:r>
                        <a:rPr lang="es-EC" sz="1400">
                          <a:effectLst/>
                        </a:rPr>
                        <a:t>2005</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225425" algn="ctr">
                        <a:lnSpc>
                          <a:spcPct val="115000"/>
                        </a:lnSpc>
                        <a:spcBef>
                          <a:spcPts val="200"/>
                        </a:spcBef>
                        <a:spcAft>
                          <a:spcPts val="400"/>
                        </a:spcAft>
                      </a:pPr>
                      <a:r>
                        <a:rPr lang="es-EC" sz="1400" dirty="0">
                          <a:effectLst/>
                        </a:rPr>
                        <a:t>1545, 80</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algn="ctr">
                        <a:lnSpc>
                          <a:spcPct val="115000"/>
                        </a:lnSpc>
                        <a:spcBef>
                          <a:spcPts val="200"/>
                        </a:spcBef>
                        <a:spcAft>
                          <a:spcPts val="400"/>
                        </a:spcAft>
                      </a:pPr>
                      <a:r>
                        <a:rPr lang="es-EC" sz="1400" dirty="0">
                          <a:effectLst/>
                        </a:rPr>
                        <a:t>829,2</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134620" algn="ctr">
                        <a:lnSpc>
                          <a:spcPct val="115000"/>
                        </a:lnSpc>
                        <a:spcBef>
                          <a:spcPts val="200"/>
                        </a:spcBef>
                        <a:spcAft>
                          <a:spcPts val="400"/>
                        </a:spcAft>
                        <a:tabLst>
                          <a:tab pos="814070" algn="l"/>
                          <a:tab pos="858520" algn="l"/>
                        </a:tabLst>
                      </a:pPr>
                      <a:r>
                        <a:rPr lang="es-EC" sz="1400">
                          <a:effectLst/>
                        </a:rPr>
                        <a:t>1343,10</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32385" algn="ctr">
                        <a:lnSpc>
                          <a:spcPct val="115000"/>
                        </a:lnSpc>
                        <a:spcBef>
                          <a:spcPts val="200"/>
                        </a:spcBef>
                        <a:spcAft>
                          <a:spcPts val="400"/>
                        </a:spcAft>
                      </a:pPr>
                      <a:r>
                        <a:rPr lang="es-EC" sz="1400">
                          <a:effectLst/>
                        </a:rPr>
                        <a:t>34,05</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lnT w="12700" cap="flat" cmpd="sng" algn="ctr">
                      <a:solidFill>
                        <a:schemeClr val="tx1"/>
                      </a:solidFill>
                      <a:prstDash val="solid"/>
                      <a:round/>
                      <a:headEnd type="none" w="med" len="med"/>
                      <a:tailEnd type="none" w="med" len="med"/>
                    </a:lnT>
                  </a:tcPr>
                </a:tc>
                <a:tc>
                  <a:txBody>
                    <a:bodyPr/>
                    <a:lstStyle/>
                    <a:p>
                      <a:pPr marR="32385" algn="ctr">
                        <a:lnSpc>
                          <a:spcPct val="115000"/>
                        </a:lnSpc>
                        <a:spcBef>
                          <a:spcPts val="200"/>
                        </a:spcBef>
                        <a:spcAft>
                          <a:spcPts val="400"/>
                        </a:spcAft>
                      </a:pPr>
                      <a:r>
                        <a:rPr lang="es-EC" sz="1400" dirty="0">
                          <a:effectLst/>
                        </a:rPr>
                        <a:t>18,58</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lnT w="12700" cap="flat" cmpd="sng" algn="ctr">
                      <a:solidFill>
                        <a:schemeClr val="tx1"/>
                      </a:solidFill>
                      <a:prstDash val="solid"/>
                      <a:round/>
                      <a:headEnd type="none" w="med" len="med"/>
                      <a:tailEnd type="none" w="med" len="med"/>
                    </a:lnT>
                  </a:tcPr>
                </a:tc>
              </a:tr>
              <a:tr h="230652">
                <a:tc>
                  <a:txBody>
                    <a:bodyPr/>
                    <a:lstStyle/>
                    <a:p>
                      <a:pPr marR="211455" algn="ctr">
                        <a:lnSpc>
                          <a:spcPct val="115000"/>
                        </a:lnSpc>
                        <a:spcBef>
                          <a:spcPts val="200"/>
                        </a:spcBef>
                        <a:spcAft>
                          <a:spcPts val="400"/>
                        </a:spcAft>
                      </a:pPr>
                      <a:r>
                        <a:rPr lang="es-EC" sz="1400" dirty="0">
                          <a:effectLst/>
                        </a:rPr>
                        <a:t>2006</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marR="211455" algn="ctr">
                        <a:lnSpc>
                          <a:spcPct val="115000"/>
                        </a:lnSpc>
                        <a:spcBef>
                          <a:spcPts val="200"/>
                        </a:spcBef>
                        <a:spcAft>
                          <a:spcPts val="400"/>
                        </a:spcAft>
                      </a:pPr>
                      <a:r>
                        <a:rPr lang="es-EC" sz="1400" b="1" u="sng" dirty="0">
                          <a:solidFill>
                            <a:srgbClr val="FF0000"/>
                          </a:solidFill>
                          <a:effectLst/>
                        </a:rPr>
                        <a:t>1714,60</a:t>
                      </a:r>
                      <a:endParaRPr lang="es-EC" sz="1400" b="1"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algn="ctr">
                        <a:lnSpc>
                          <a:spcPct val="115000"/>
                        </a:lnSpc>
                        <a:spcBef>
                          <a:spcPts val="200"/>
                        </a:spcBef>
                        <a:spcAft>
                          <a:spcPts val="400"/>
                        </a:spcAft>
                      </a:pPr>
                      <a:r>
                        <a:rPr lang="es-EC" sz="1400" b="1" u="sng" dirty="0">
                          <a:solidFill>
                            <a:srgbClr val="FF0000"/>
                          </a:solidFill>
                          <a:effectLst/>
                        </a:rPr>
                        <a:t>1005,80</a:t>
                      </a:r>
                      <a:endParaRPr lang="es-EC" sz="1400" b="1"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marR="134620" algn="ctr">
                        <a:lnSpc>
                          <a:spcPct val="115000"/>
                        </a:lnSpc>
                        <a:spcBef>
                          <a:spcPts val="200"/>
                        </a:spcBef>
                        <a:spcAft>
                          <a:spcPts val="400"/>
                        </a:spcAft>
                        <a:tabLst>
                          <a:tab pos="814070" algn="l"/>
                          <a:tab pos="858520" algn="l"/>
                        </a:tabLst>
                      </a:pPr>
                      <a:r>
                        <a:rPr lang="es-EC" sz="1400">
                          <a:effectLst/>
                        </a:rPr>
                        <a:t>1428,30</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marR="32385" algn="ctr">
                        <a:lnSpc>
                          <a:spcPct val="115000"/>
                        </a:lnSpc>
                        <a:spcBef>
                          <a:spcPts val="200"/>
                        </a:spcBef>
                        <a:spcAft>
                          <a:spcPts val="400"/>
                        </a:spcAft>
                      </a:pPr>
                      <a:r>
                        <a:rPr lang="es-EC" sz="1400" dirty="0">
                          <a:effectLst/>
                        </a:rPr>
                        <a:t>34,21</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marR="32385" algn="ctr">
                        <a:lnSpc>
                          <a:spcPct val="115000"/>
                        </a:lnSpc>
                        <a:spcBef>
                          <a:spcPts val="200"/>
                        </a:spcBef>
                        <a:spcAft>
                          <a:spcPts val="400"/>
                        </a:spcAft>
                      </a:pPr>
                      <a:r>
                        <a:rPr lang="es-EC" sz="1400">
                          <a:effectLst/>
                        </a:rPr>
                        <a:t>19,09</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r>
              <a:tr h="230652">
                <a:tc>
                  <a:txBody>
                    <a:bodyPr/>
                    <a:lstStyle/>
                    <a:p>
                      <a:pPr marR="211455" algn="ctr">
                        <a:lnSpc>
                          <a:spcPct val="115000"/>
                        </a:lnSpc>
                        <a:spcBef>
                          <a:spcPts val="200"/>
                        </a:spcBef>
                        <a:spcAft>
                          <a:spcPts val="400"/>
                        </a:spcAft>
                      </a:pPr>
                      <a:r>
                        <a:rPr lang="es-EC" sz="1400" dirty="0">
                          <a:effectLst/>
                        </a:rPr>
                        <a:t>2007</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211455" algn="ctr">
                        <a:lnSpc>
                          <a:spcPct val="115000"/>
                        </a:lnSpc>
                        <a:spcBef>
                          <a:spcPts val="200"/>
                        </a:spcBef>
                        <a:spcAft>
                          <a:spcPts val="400"/>
                        </a:spcAft>
                      </a:pPr>
                      <a:r>
                        <a:rPr lang="es-EC" sz="1400">
                          <a:effectLst/>
                        </a:rPr>
                        <a:t>1634,30</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algn="ctr">
                        <a:lnSpc>
                          <a:spcPct val="115000"/>
                        </a:lnSpc>
                        <a:spcBef>
                          <a:spcPts val="200"/>
                        </a:spcBef>
                        <a:spcAft>
                          <a:spcPts val="400"/>
                        </a:spcAft>
                      </a:pPr>
                      <a:r>
                        <a:rPr lang="es-EC" sz="1400" dirty="0">
                          <a:effectLst/>
                        </a:rPr>
                        <a:t>392,5</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134620" algn="ctr">
                        <a:lnSpc>
                          <a:spcPct val="115000"/>
                        </a:lnSpc>
                        <a:spcBef>
                          <a:spcPts val="200"/>
                        </a:spcBef>
                        <a:spcAft>
                          <a:spcPts val="400"/>
                        </a:spcAft>
                        <a:tabLst>
                          <a:tab pos="814070" algn="l"/>
                          <a:tab pos="858520" algn="l"/>
                        </a:tabLst>
                      </a:pPr>
                      <a:r>
                        <a:rPr lang="es-EC" sz="1400">
                          <a:effectLst/>
                        </a:rPr>
                        <a:t>1313,10</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32385" algn="ctr">
                        <a:lnSpc>
                          <a:spcPct val="115000"/>
                        </a:lnSpc>
                        <a:spcBef>
                          <a:spcPts val="200"/>
                        </a:spcBef>
                        <a:spcAft>
                          <a:spcPts val="400"/>
                        </a:spcAft>
                      </a:pPr>
                      <a:r>
                        <a:rPr lang="es-EC" sz="1400">
                          <a:effectLst/>
                        </a:rPr>
                        <a:t>33,93</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32385" algn="ctr">
                        <a:lnSpc>
                          <a:spcPct val="115000"/>
                        </a:lnSpc>
                        <a:spcBef>
                          <a:spcPts val="200"/>
                        </a:spcBef>
                        <a:spcAft>
                          <a:spcPts val="400"/>
                        </a:spcAft>
                      </a:pPr>
                      <a:r>
                        <a:rPr lang="es-EC" sz="1400">
                          <a:effectLst/>
                        </a:rPr>
                        <a:t>19,46</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r>
              <a:tr h="230652">
                <a:tc>
                  <a:txBody>
                    <a:bodyPr/>
                    <a:lstStyle/>
                    <a:p>
                      <a:pPr marR="211455" algn="ctr">
                        <a:lnSpc>
                          <a:spcPct val="115000"/>
                        </a:lnSpc>
                        <a:spcBef>
                          <a:spcPts val="200"/>
                        </a:spcBef>
                        <a:spcAft>
                          <a:spcPts val="400"/>
                        </a:spcAft>
                      </a:pPr>
                      <a:r>
                        <a:rPr lang="es-EC" sz="1400">
                          <a:effectLst/>
                        </a:rPr>
                        <a:t>2008</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marR="211455" algn="ctr">
                        <a:lnSpc>
                          <a:spcPct val="115000"/>
                        </a:lnSpc>
                        <a:spcBef>
                          <a:spcPts val="200"/>
                        </a:spcBef>
                        <a:spcAft>
                          <a:spcPts val="400"/>
                        </a:spcAft>
                      </a:pPr>
                      <a:r>
                        <a:rPr lang="es-EC" sz="1400" dirty="0">
                          <a:effectLst/>
                        </a:rPr>
                        <a:t>1387,70</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algn="ctr">
                        <a:lnSpc>
                          <a:spcPct val="115000"/>
                        </a:lnSpc>
                        <a:spcBef>
                          <a:spcPts val="200"/>
                        </a:spcBef>
                        <a:spcAft>
                          <a:spcPts val="400"/>
                        </a:spcAft>
                      </a:pPr>
                      <a:r>
                        <a:rPr lang="es-EC" sz="1400">
                          <a:effectLst/>
                        </a:rPr>
                        <a:t>667,3</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marR="134620" algn="ctr">
                        <a:lnSpc>
                          <a:spcPct val="115000"/>
                        </a:lnSpc>
                        <a:spcBef>
                          <a:spcPts val="200"/>
                        </a:spcBef>
                        <a:spcAft>
                          <a:spcPts val="400"/>
                        </a:spcAft>
                        <a:tabLst>
                          <a:tab pos="814070" algn="l"/>
                          <a:tab pos="858520" algn="l"/>
                        </a:tabLst>
                      </a:pPr>
                      <a:r>
                        <a:rPr lang="es-EC" sz="1400">
                          <a:effectLst/>
                        </a:rPr>
                        <a:t>1221,60</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marR="32385" algn="ctr">
                        <a:lnSpc>
                          <a:spcPct val="115000"/>
                        </a:lnSpc>
                        <a:spcBef>
                          <a:spcPts val="200"/>
                        </a:spcBef>
                        <a:spcAft>
                          <a:spcPts val="400"/>
                        </a:spcAft>
                      </a:pPr>
                      <a:r>
                        <a:rPr lang="es-EC" sz="1400">
                          <a:effectLst/>
                        </a:rPr>
                        <a:t>32,86</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marR="32385" algn="ctr">
                        <a:lnSpc>
                          <a:spcPct val="115000"/>
                        </a:lnSpc>
                        <a:spcBef>
                          <a:spcPts val="200"/>
                        </a:spcBef>
                        <a:spcAft>
                          <a:spcPts val="400"/>
                        </a:spcAft>
                      </a:pPr>
                      <a:r>
                        <a:rPr lang="es-EC" sz="1400">
                          <a:effectLst/>
                        </a:rPr>
                        <a:t>19,48</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r>
              <a:tr h="230652">
                <a:tc>
                  <a:txBody>
                    <a:bodyPr/>
                    <a:lstStyle/>
                    <a:p>
                      <a:pPr marR="211455" algn="ctr">
                        <a:lnSpc>
                          <a:spcPct val="115000"/>
                        </a:lnSpc>
                        <a:spcBef>
                          <a:spcPts val="200"/>
                        </a:spcBef>
                        <a:spcAft>
                          <a:spcPts val="400"/>
                        </a:spcAft>
                      </a:pPr>
                      <a:r>
                        <a:rPr lang="es-EC" sz="1400">
                          <a:effectLst/>
                        </a:rPr>
                        <a:t>2009</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211455" algn="ctr">
                        <a:lnSpc>
                          <a:spcPct val="115000"/>
                        </a:lnSpc>
                        <a:spcBef>
                          <a:spcPts val="200"/>
                        </a:spcBef>
                        <a:spcAft>
                          <a:spcPts val="400"/>
                        </a:spcAft>
                      </a:pPr>
                      <a:r>
                        <a:rPr lang="es-EC" sz="1400" dirty="0">
                          <a:effectLst/>
                        </a:rPr>
                        <a:t>1562,10</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algn="ctr">
                        <a:lnSpc>
                          <a:spcPct val="115000"/>
                        </a:lnSpc>
                        <a:spcBef>
                          <a:spcPts val="200"/>
                        </a:spcBef>
                        <a:spcAft>
                          <a:spcPts val="400"/>
                        </a:spcAft>
                      </a:pPr>
                      <a:r>
                        <a:rPr lang="es-EC" sz="1400">
                          <a:effectLst/>
                        </a:rPr>
                        <a:t>328,4</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134620" algn="ctr">
                        <a:lnSpc>
                          <a:spcPct val="115000"/>
                        </a:lnSpc>
                        <a:spcBef>
                          <a:spcPts val="200"/>
                        </a:spcBef>
                        <a:spcAft>
                          <a:spcPts val="400"/>
                        </a:spcAft>
                        <a:tabLst>
                          <a:tab pos="814070" algn="l"/>
                          <a:tab pos="858520" algn="l"/>
                        </a:tabLst>
                      </a:pPr>
                      <a:r>
                        <a:rPr lang="es-EC" sz="1400">
                          <a:effectLst/>
                        </a:rPr>
                        <a:t>1441,13</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32385" algn="ctr">
                        <a:lnSpc>
                          <a:spcPct val="115000"/>
                        </a:lnSpc>
                        <a:spcBef>
                          <a:spcPts val="200"/>
                        </a:spcBef>
                        <a:spcAft>
                          <a:spcPts val="400"/>
                        </a:spcAft>
                      </a:pPr>
                      <a:r>
                        <a:rPr lang="es-EC" sz="1400">
                          <a:effectLst/>
                        </a:rPr>
                        <a:t>34,13</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32385" algn="ctr">
                        <a:lnSpc>
                          <a:spcPct val="115000"/>
                        </a:lnSpc>
                        <a:spcBef>
                          <a:spcPts val="200"/>
                        </a:spcBef>
                        <a:spcAft>
                          <a:spcPts val="400"/>
                        </a:spcAft>
                      </a:pPr>
                      <a:r>
                        <a:rPr lang="es-EC" sz="1400">
                          <a:effectLst/>
                        </a:rPr>
                        <a:t>19,00</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r>
              <a:tr h="230652">
                <a:tc>
                  <a:txBody>
                    <a:bodyPr/>
                    <a:lstStyle/>
                    <a:p>
                      <a:pPr marR="211455" algn="ctr">
                        <a:lnSpc>
                          <a:spcPct val="115000"/>
                        </a:lnSpc>
                        <a:spcBef>
                          <a:spcPts val="200"/>
                        </a:spcBef>
                        <a:spcAft>
                          <a:spcPts val="400"/>
                        </a:spcAft>
                      </a:pPr>
                      <a:r>
                        <a:rPr lang="es-EC" sz="1400">
                          <a:effectLst/>
                        </a:rPr>
                        <a:t>2010</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marR="211455" algn="ctr">
                        <a:lnSpc>
                          <a:spcPct val="115000"/>
                        </a:lnSpc>
                        <a:spcBef>
                          <a:spcPts val="200"/>
                        </a:spcBef>
                        <a:spcAft>
                          <a:spcPts val="400"/>
                        </a:spcAft>
                      </a:pPr>
                      <a:r>
                        <a:rPr lang="es-EC" sz="1400" dirty="0">
                          <a:effectLst/>
                        </a:rPr>
                        <a:t>1257,10</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algn="ctr">
                        <a:lnSpc>
                          <a:spcPct val="115000"/>
                        </a:lnSpc>
                        <a:spcBef>
                          <a:spcPts val="200"/>
                        </a:spcBef>
                        <a:spcAft>
                          <a:spcPts val="400"/>
                        </a:spcAft>
                      </a:pPr>
                      <a:r>
                        <a:rPr lang="es-EC" sz="1400" dirty="0">
                          <a:effectLst/>
                        </a:rPr>
                        <a:t>627,2</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marR="134620" algn="ctr">
                        <a:lnSpc>
                          <a:spcPct val="115000"/>
                        </a:lnSpc>
                        <a:spcBef>
                          <a:spcPts val="200"/>
                        </a:spcBef>
                        <a:spcAft>
                          <a:spcPts val="400"/>
                        </a:spcAft>
                        <a:tabLst>
                          <a:tab pos="814070" algn="l"/>
                          <a:tab pos="858520" algn="l"/>
                        </a:tabLst>
                      </a:pPr>
                      <a:r>
                        <a:rPr lang="es-EC" sz="1400" dirty="0">
                          <a:effectLst/>
                        </a:rPr>
                        <a:t>1021,10</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marR="32385" algn="ctr">
                        <a:lnSpc>
                          <a:spcPct val="115000"/>
                        </a:lnSpc>
                        <a:spcBef>
                          <a:spcPts val="200"/>
                        </a:spcBef>
                        <a:spcAft>
                          <a:spcPts val="400"/>
                        </a:spcAft>
                      </a:pPr>
                      <a:r>
                        <a:rPr lang="es-EC" sz="1400">
                          <a:effectLst/>
                        </a:rPr>
                        <a:t>33,50</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marR="32385" algn="ctr">
                        <a:lnSpc>
                          <a:spcPct val="115000"/>
                        </a:lnSpc>
                        <a:spcBef>
                          <a:spcPts val="200"/>
                        </a:spcBef>
                        <a:spcAft>
                          <a:spcPts val="400"/>
                        </a:spcAft>
                      </a:pPr>
                      <a:r>
                        <a:rPr lang="es-EC" sz="1400">
                          <a:effectLst/>
                        </a:rPr>
                        <a:t>19,26</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r>
              <a:tr h="230652">
                <a:tc>
                  <a:txBody>
                    <a:bodyPr/>
                    <a:lstStyle/>
                    <a:p>
                      <a:pPr marR="211455" algn="ctr">
                        <a:lnSpc>
                          <a:spcPct val="115000"/>
                        </a:lnSpc>
                        <a:spcBef>
                          <a:spcPts val="200"/>
                        </a:spcBef>
                        <a:spcAft>
                          <a:spcPts val="400"/>
                        </a:spcAft>
                      </a:pPr>
                      <a:r>
                        <a:rPr lang="es-EC" sz="1400">
                          <a:effectLst/>
                        </a:rPr>
                        <a:t>2011</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211455" algn="ctr">
                        <a:lnSpc>
                          <a:spcPct val="115000"/>
                        </a:lnSpc>
                        <a:spcBef>
                          <a:spcPts val="200"/>
                        </a:spcBef>
                        <a:spcAft>
                          <a:spcPts val="400"/>
                        </a:spcAft>
                      </a:pPr>
                      <a:r>
                        <a:rPr lang="es-EC" sz="1400">
                          <a:effectLst/>
                        </a:rPr>
                        <a:t>1455,30</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algn="ctr">
                        <a:lnSpc>
                          <a:spcPct val="115000"/>
                        </a:lnSpc>
                        <a:spcBef>
                          <a:spcPts val="200"/>
                        </a:spcBef>
                        <a:spcAft>
                          <a:spcPts val="400"/>
                        </a:spcAft>
                      </a:pPr>
                      <a:r>
                        <a:rPr lang="es-EC" sz="1400" dirty="0">
                          <a:effectLst/>
                        </a:rPr>
                        <a:t>285,9</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134620" algn="ctr">
                        <a:lnSpc>
                          <a:spcPct val="115000"/>
                        </a:lnSpc>
                        <a:spcBef>
                          <a:spcPts val="200"/>
                        </a:spcBef>
                        <a:spcAft>
                          <a:spcPts val="400"/>
                        </a:spcAft>
                        <a:tabLst>
                          <a:tab pos="814070" algn="l"/>
                          <a:tab pos="858520" algn="l"/>
                        </a:tabLst>
                      </a:pPr>
                      <a:r>
                        <a:rPr lang="es-EC" sz="1400" dirty="0">
                          <a:effectLst/>
                        </a:rPr>
                        <a:t>1665,20</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32385" algn="ctr">
                        <a:lnSpc>
                          <a:spcPct val="115000"/>
                        </a:lnSpc>
                        <a:spcBef>
                          <a:spcPts val="200"/>
                        </a:spcBef>
                        <a:spcAft>
                          <a:spcPts val="400"/>
                        </a:spcAft>
                      </a:pPr>
                      <a:r>
                        <a:rPr lang="es-EC" sz="1400">
                          <a:effectLst/>
                        </a:rPr>
                        <a:t>33,62</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32385" algn="ctr">
                        <a:lnSpc>
                          <a:spcPct val="115000"/>
                        </a:lnSpc>
                        <a:spcBef>
                          <a:spcPts val="200"/>
                        </a:spcBef>
                        <a:spcAft>
                          <a:spcPts val="400"/>
                        </a:spcAft>
                      </a:pPr>
                      <a:r>
                        <a:rPr lang="es-EC" sz="1400">
                          <a:effectLst/>
                        </a:rPr>
                        <a:t>19,27</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r>
              <a:tr h="230652">
                <a:tc>
                  <a:txBody>
                    <a:bodyPr/>
                    <a:lstStyle/>
                    <a:p>
                      <a:pPr marR="211455" algn="ctr">
                        <a:lnSpc>
                          <a:spcPct val="115000"/>
                        </a:lnSpc>
                        <a:spcBef>
                          <a:spcPts val="200"/>
                        </a:spcBef>
                        <a:spcAft>
                          <a:spcPts val="400"/>
                        </a:spcAft>
                      </a:pPr>
                      <a:r>
                        <a:rPr lang="es-EC" sz="1400">
                          <a:effectLst/>
                        </a:rPr>
                        <a:t>2012</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marR="211455" algn="ctr">
                        <a:lnSpc>
                          <a:spcPct val="115000"/>
                        </a:lnSpc>
                        <a:spcBef>
                          <a:spcPts val="200"/>
                        </a:spcBef>
                        <a:spcAft>
                          <a:spcPts val="400"/>
                        </a:spcAft>
                      </a:pPr>
                      <a:r>
                        <a:rPr lang="es-EC" sz="1400">
                          <a:effectLst/>
                        </a:rPr>
                        <a:t>1563,10</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algn="ctr">
                        <a:lnSpc>
                          <a:spcPct val="115000"/>
                        </a:lnSpc>
                        <a:spcBef>
                          <a:spcPts val="200"/>
                        </a:spcBef>
                        <a:spcAft>
                          <a:spcPts val="400"/>
                        </a:spcAft>
                      </a:pPr>
                      <a:r>
                        <a:rPr lang="es-EC" sz="1400">
                          <a:effectLst/>
                        </a:rPr>
                        <a:t>299,7</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marR="134620" algn="ctr">
                        <a:lnSpc>
                          <a:spcPct val="115000"/>
                        </a:lnSpc>
                        <a:spcBef>
                          <a:spcPts val="200"/>
                        </a:spcBef>
                        <a:spcAft>
                          <a:spcPts val="400"/>
                        </a:spcAft>
                        <a:tabLst>
                          <a:tab pos="814070" algn="l"/>
                          <a:tab pos="858520" algn="l"/>
                        </a:tabLst>
                      </a:pPr>
                      <a:r>
                        <a:rPr lang="es-EC" sz="1400">
                          <a:effectLst/>
                        </a:rPr>
                        <a:t>1694,10</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marR="32385" algn="ctr">
                        <a:lnSpc>
                          <a:spcPct val="115000"/>
                        </a:lnSpc>
                        <a:spcBef>
                          <a:spcPts val="200"/>
                        </a:spcBef>
                        <a:spcAft>
                          <a:spcPts val="400"/>
                        </a:spcAft>
                      </a:pPr>
                      <a:r>
                        <a:rPr lang="es-EC" sz="1400" dirty="0">
                          <a:effectLst/>
                        </a:rPr>
                        <a:t>33,73</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c>
                  <a:txBody>
                    <a:bodyPr/>
                    <a:lstStyle/>
                    <a:p>
                      <a:pPr marR="32385" algn="ctr">
                        <a:lnSpc>
                          <a:spcPct val="115000"/>
                        </a:lnSpc>
                        <a:spcBef>
                          <a:spcPts val="200"/>
                        </a:spcBef>
                        <a:spcAft>
                          <a:spcPts val="400"/>
                        </a:spcAft>
                      </a:pPr>
                      <a:r>
                        <a:rPr lang="es-EC" sz="1400">
                          <a:effectLst/>
                        </a:rPr>
                        <a:t>19,85</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noFill/>
                  </a:tcPr>
                </a:tc>
              </a:tr>
              <a:tr h="230652">
                <a:tc>
                  <a:txBody>
                    <a:bodyPr/>
                    <a:lstStyle/>
                    <a:p>
                      <a:pPr marR="211455" algn="ctr">
                        <a:lnSpc>
                          <a:spcPct val="115000"/>
                        </a:lnSpc>
                        <a:spcBef>
                          <a:spcPts val="200"/>
                        </a:spcBef>
                        <a:spcAft>
                          <a:spcPts val="400"/>
                        </a:spcAft>
                      </a:pPr>
                      <a:r>
                        <a:rPr lang="es-EC" sz="1400">
                          <a:effectLst/>
                        </a:rPr>
                        <a:t>2013</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211455" algn="ctr">
                        <a:lnSpc>
                          <a:spcPct val="115000"/>
                        </a:lnSpc>
                        <a:spcBef>
                          <a:spcPts val="200"/>
                        </a:spcBef>
                        <a:spcAft>
                          <a:spcPts val="400"/>
                        </a:spcAft>
                      </a:pPr>
                      <a:r>
                        <a:rPr lang="es-EC" sz="1400">
                          <a:effectLst/>
                        </a:rPr>
                        <a:t>1377,30</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algn="ctr">
                        <a:lnSpc>
                          <a:spcPct val="115000"/>
                        </a:lnSpc>
                        <a:spcBef>
                          <a:spcPts val="200"/>
                        </a:spcBef>
                        <a:spcAft>
                          <a:spcPts val="400"/>
                        </a:spcAft>
                      </a:pPr>
                      <a:r>
                        <a:rPr lang="es-EC" sz="1400">
                          <a:effectLst/>
                        </a:rPr>
                        <a:t>663,4</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134620" algn="ctr">
                        <a:lnSpc>
                          <a:spcPct val="115000"/>
                        </a:lnSpc>
                        <a:spcBef>
                          <a:spcPts val="200"/>
                        </a:spcBef>
                        <a:spcAft>
                          <a:spcPts val="400"/>
                        </a:spcAft>
                        <a:tabLst>
                          <a:tab pos="814070" algn="l"/>
                          <a:tab pos="858520" algn="l"/>
                        </a:tabLst>
                      </a:pPr>
                      <a:r>
                        <a:rPr lang="es-EC" sz="1400" dirty="0">
                          <a:effectLst/>
                        </a:rPr>
                        <a:t>1212,60</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32385" algn="ctr">
                        <a:lnSpc>
                          <a:spcPct val="115000"/>
                        </a:lnSpc>
                        <a:spcBef>
                          <a:spcPts val="200"/>
                        </a:spcBef>
                        <a:spcAft>
                          <a:spcPts val="400"/>
                        </a:spcAft>
                      </a:pPr>
                      <a:r>
                        <a:rPr lang="es-EC" sz="1400" dirty="0">
                          <a:effectLst/>
                        </a:rPr>
                        <a:t>33,34</a:t>
                      </a:r>
                      <a:endParaRPr lang="es-EC"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c>
                  <a:txBody>
                    <a:bodyPr/>
                    <a:lstStyle/>
                    <a:p>
                      <a:pPr marR="32385" algn="ctr">
                        <a:lnSpc>
                          <a:spcPct val="115000"/>
                        </a:lnSpc>
                        <a:spcBef>
                          <a:spcPts val="200"/>
                        </a:spcBef>
                        <a:spcAft>
                          <a:spcPts val="400"/>
                        </a:spcAft>
                      </a:pPr>
                      <a:r>
                        <a:rPr lang="es-EC" sz="1400">
                          <a:effectLst/>
                        </a:rPr>
                        <a:t>19,26</a:t>
                      </a:r>
                      <a:endParaRPr lang="es-EC" sz="140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tc>
              </a:tr>
              <a:tr h="470856">
                <a:tc>
                  <a:txBody>
                    <a:bodyPr/>
                    <a:lstStyle/>
                    <a:p>
                      <a:pPr marR="211455" algn="ctr">
                        <a:lnSpc>
                          <a:spcPct val="115000"/>
                        </a:lnSpc>
                        <a:spcBef>
                          <a:spcPts val="200"/>
                        </a:spcBef>
                        <a:spcAft>
                          <a:spcPts val="400"/>
                        </a:spcAft>
                      </a:pPr>
                      <a:r>
                        <a:rPr lang="es-EC" sz="1400" b="1" dirty="0">
                          <a:effectLst/>
                        </a:rPr>
                        <a:t>Promedio</a:t>
                      </a:r>
                    </a:p>
                    <a:p>
                      <a:pPr marR="211455" algn="ctr">
                        <a:lnSpc>
                          <a:spcPct val="115000"/>
                        </a:lnSpc>
                        <a:spcBef>
                          <a:spcPts val="200"/>
                        </a:spcBef>
                        <a:spcAft>
                          <a:spcPts val="400"/>
                        </a:spcAft>
                      </a:pPr>
                      <a:r>
                        <a:rPr lang="es-EC" sz="1400" b="1" dirty="0">
                          <a:effectLst/>
                        </a:rPr>
                        <a:t>anual</a:t>
                      </a:r>
                      <a:endParaRPr lang="es-EC"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b">
                    <a:solidFill>
                      <a:schemeClr val="accent6">
                        <a:lumMod val="20000"/>
                        <a:lumOff val="80000"/>
                      </a:schemeClr>
                    </a:solidFill>
                  </a:tcPr>
                </a:tc>
                <a:tc>
                  <a:txBody>
                    <a:bodyPr/>
                    <a:lstStyle/>
                    <a:p>
                      <a:pPr marR="211455" algn="ctr">
                        <a:lnSpc>
                          <a:spcPct val="115000"/>
                        </a:lnSpc>
                        <a:spcBef>
                          <a:spcPts val="200"/>
                        </a:spcBef>
                        <a:spcAft>
                          <a:spcPts val="400"/>
                        </a:spcAft>
                      </a:pPr>
                      <a:r>
                        <a:rPr lang="es-EC" sz="1400" b="1" dirty="0">
                          <a:effectLst/>
                        </a:rPr>
                        <a:t>1493,94</a:t>
                      </a:r>
                      <a:endParaRPr lang="es-EC"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ctr">
                    <a:solidFill>
                      <a:schemeClr val="accent6">
                        <a:lumMod val="20000"/>
                        <a:lumOff val="80000"/>
                      </a:schemeClr>
                    </a:solidFill>
                  </a:tcPr>
                </a:tc>
                <a:tc>
                  <a:txBody>
                    <a:bodyPr/>
                    <a:lstStyle/>
                    <a:p>
                      <a:pPr algn="ctr">
                        <a:lnSpc>
                          <a:spcPct val="115000"/>
                        </a:lnSpc>
                        <a:spcBef>
                          <a:spcPts val="200"/>
                        </a:spcBef>
                        <a:spcAft>
                          <a:spcPts val="400"/>
                        </a:spcAft>
                      </a:pPr>
                      <a:r>
                        <a:rPr lang="es-EC" sz="1400" b="1" dirty="0">
                          <a:effectLst/>
                        </a:rPr>
                        <a:t>566,60</a:t>
                      </a:r>
                      <a:endParaRPr lang="es-EC"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ctr">
                    <a:solidFill>
                      <a:schemeClr val="accent6">
                        <a:lumMod val="20000"/>
                        <a:lumOff val="80000"/>
                      </a:schemeClr>
                    </a:solidFill>
                  </a:tcPr>
                </a:tc>
                <a:tc>
                  <a:txBody>
                    <a:bodyPr/>
                    <a:lstStyle/>
                    <a:p>
                      <a:pPr marR="134620" algn="ctr">
                        <a:lnSpc>
                          <a:spcPct val="115000"/>
                        </a:lnSpc>
                        <a:spcBef>
                          <a:spcPts val="200"/>
                        </a:spcBef>
                        <a:spcAft>
                          <a:spcPts val="400"/>
                        </a:spcAft>
                        <a:tabLst>
                          <a:tab pos="814070" algn="l"/>
                          <a:tab pos="858520" algn="l"/>
                        </a:tabLst>
                      </a:pPr>
                      <a:r>
                        <a:rPr lang="es-EC" sz="1400" b="1" dirty="0">
                          <a:effectLst/>
                        </a:rPr>
                        <a:t>1371,14</a:t>
                      </a:r>
                      <a:endParaRPr lang="es-EC"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ctr">
                    <a:solidFill>
                      <a:schemeClr val="accent6">
                        <a:lumMod val="20000"/>
                        <a:lumOff val="80000"/>
                      </a:schemeClr>
                    </a:solidFill>
                  </a:tcPr>
                </a:tc>
                <a:tc>
                  <a:txBody>
                    <a:bodyPr/>
                    <a:lstStyle/>
                    <a:p>
                      <a:pPr marR="32385" algn="ctr">
                        <a:lnSpc>
                          <a:spcPct val="115000"/>
                        </a:lnSpc>
                        <a:spcBef>
                          <a:spcPts val="200"/>
                        </a:spcBef>
                        <a:spcAft>
                          <a:spcPts val="400"/>
                        </a:spcAft>
                      </a:pPr>
                      <a:r>
                        <a:rPr lang="es-EC" sz="1400" b="1" dirty="0">
                          <a:effectLst/>
                        </a:rPr>
                        <a:t>33,71</a:t>
                      </a:r>
                      <a:endParaRPr lang="es-EC"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ctr">
                    <a:solidFill>
                      <a:schemeClr val="accent6">
                        <a:lumMod val="20000"/>
                        <a:lumOff val="80000"/>
                      </a:schemeClr>
                    </a:solidFill>
                  </a:tcPr>
                </a:tc>
                <a:tc>
                  <a:txBody>
                    <a:bodyPr/>
                    <a:lstStyle/>
                    <a:p>
                      <a:pPr marR="32385" algn="ctr">
                        <a:lnSpc>
                          <a:spcPct val="115000"/>
                        </a:lnSpc>
                        <a:spcBef>
                          <a:spcPts val="200"/>
                        </a:spcBef>
                        <a:spcAft>
                          <a:spcPts val="400"/>
                        </a:spcAft>
                      </a:pPr>
                      <a:r>
                        <a:rPr lang="es-EC" sz="1400" b="1" dirty="0">
                          <a:effectLst/>
                        </a:rPr>
                        <a:t>19,25</a:t>
                      </a:r>
                      <a:endParaRPr lang="es-EC"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11444" marR="11444" marT="0" marB="0" anchor="ctr">
                    <a:solidFill>
                      <a:schemeClr val="accent6">
                        <a:lumMod val="20000"/>
                        <a:lumOff val="80000"/>
                      </a:schemeClr>
                    </a:solidFill>
                  </a:tcPr>
                </a:tc>
              </a:tr>
            </a:tbl>
          </a:graphicData>
        </a:graphic>
      </p:graphicFrame>
      <p:sp>
        <p:nvSpPr>
          <p:cNvPr id="10" name="Marcador de contenido 2"/>
          <p:cNvSpPr>
            <a:spLocks noGrp="1"/>
          </p:cNvSpPr>
          <p:nvPr>
            <p:ph idx="1"/>
          </p:nvPr>
        </p:nvSpPr>
        <p:spPr>
          <a:xfrm>
            <a:off x="464501" y="1957085"/>
            <a:ext cx="4909698" cy="485775"/>
          </a:xfrm>
        </p:spPr>
        <p:txBody>
          <a:bodyPr>
            <a:normAutofit/>
          </a:bodyPr>
          <a:lstStyle/>
          <a:p>
            <a:r>
              <a:rPr lang="es-EC" sz="1800" b="1" dirty="0" smtClean="0"/>
              <a:t>Condiciones </a:t>
            </a:r>
            <a:r>
              <a:rPr lang="es-EC" sz="1800" b="1" dirty="0" err="1" smtClean="0"/>
              <a:t>agrometereológicas</a:t>
            </a:r>
            <a:endParaRPr lang="es-EC" sz="1800" b="1" dirty="0"/>
          </a:p>
        </p:txBody>
      </p:sp>
    </p:spTree>
    <p:extLst>
      <p:ext uri="{BB962C8B-B14F-4D97-AF65-F5344CB8AC3E}">
        <p14:creationId xmlns:p14="http://schemas.microsoft.com/office/powerpoint/2010/main" val="40972015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239841" y="1217419"/>
            <a:ext cx="4961745"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Materiales y Métodos </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10" name="Marcador de contenido 2"/>
          <p:cNvSpPr>
            <a:spLocks noGrp="1"/>
          </p:cNvSpPr>
          <p:nvPr>
            <p:ph idx="1"/>
          </p:nvPr>
        </p:nvSpPr>
        <p:spPr>
          <a:xfrm>
            <a:off x="464501" y="1957085"/>
            <a:ext cx="4909698" cy="485775"/>
          </a:xfrm>
        </p:spPr>
        <p:txBody>
          <a:bodyPr>
            <a:normAutofit/>
          </a:bodyPr>
          <a:lstStyle/>
          <a:p>
            <a:r>
              <a:rPr lang="es-EC" sz="1800" b="1" dirty="0" smtClean="0"/>
              <a:t>Condiciones agro meteorológicas</a:t>
            </a:r>
            <a:endParaRPr lang="es-EC" sz="1800" b="1" dirty="0"/>
          </a:p>
        </p:txBody>
      </p:sp>
      <p:graphicFrame>
        <p:nvGraphicFramePr>
          <p:cNvPr id="11" name="Gráfico 7"/>
          <p:cNvGraphicFramePr/>
          <p:nvPr>
            <p:extLst>
              <p:ext uri="{D42A27DB-BD31-4B8C-83A1-F6EECF244321}">
                <p14:modId xmlns:p14="http://schemas.microsoft.com/office/powerpoint/2010/main" val="1128797365"/>
              </p:ext>
            </p:extLst>
          </p:nvPr>
        </p:nvGraphicFramePr>
        <p:xfrm>
          <a:off x="542048" y="2533336"/>
          <a:ext cx="4878382" cy="3195351"/>
        </p:xfrm>
        <a:graphic>
          <a:graphicData uri="http://schemas.openxmlformats.org/drawingml/2006/chart">
            <c:chart xmlns:c="http://schemas.openxmlformats.org/drawingml/2006/chart" xmlns:r="http://schemas.openxmlformats.org/officeDocument/2006/relationships" r:id="rId6"/>
          </a:graphicData>
        </a:graphic>
      </p:graphicFrame>
      <p:sp>
        <p:nvSpPr>
          <p:cNvPr id="2" name="1 Rectángulo"/>
          <p:cNvSpPr/>
          <p:nvPr/>
        </p:nvSpPr>
        <p:spPr>
          <a:xfrm>
            <a:off x="629586" y="5579212"/>
            <a:ext cx="4572000" cy="523220"/>
          </a:xfrm>
          <a:prstGeom prst="rect">
            <a:avLst/>
          </a:prstGeom>
        </p:spPr>
        <p:txBody>
          <a:bodyPr>
            <a:spAutoFit/>
          </a:bodyPr>
          <a:lstStyle/>
          <a:p>
            <a:r>
              <a:rPr lang="es-EC" sz="1400" b="1" dirty="0"/>
              <a:t>Grafico 8.  </a:t>
            </a:r>
            <a:r>
              <a:rPr lang="es-EC" sz="1400" dirty="0"/>
              <a:t>Valores mensuales de las precipitaciones durante el 2012</a:t>
            </a:r>
          </a:p>
        </p:txBody>
      </p:sp>
      <p:graphicFrame>
        <p:nvGraphicFramePr>
          <p:cNvPr id="12" name="Tabla 4"/>
          <p:cNvGraphicFramePr>
            <a:graphicFrameLocks noGrp="1"/>
          </p:cNvGraphicFramePr>
          <p:nvPr>
            <p:extLst>
              <p:ext uri="{D42A27DB-BD31-4B8C-83A1-F6EECF244321}">
                <p14:modId xmlns:p14="http://schemas.microsoft.com/office/powerpoint/2010/main" val="2780672659"/>
              </p:ext>
            </p:extLst>
          </p:nvPr>
        </p:nvGraphicFramePr>
        <p:xfrm>
          <a:off x="5420430" y="4258592"/>
          <a:ext cx="3394410" cy="981456"/>
        </p:xfrm>
        <a:graphic>
          <a:graphicData uri="http://schemas.openxmlformats.org/drawingml/2006/table">
            <a:tbl>
              <a:tblPr firstRow="1" firstCol="1" bandRow="1"/>
              <a:tblGrid>
                <a:gridCol w="1625570"/>
                <a:gridCol w="1768840"/>
              </a:tblGrid>
              <a:tr h="190500">
                <a:tc>
                  <a:txBody>
                    <a:bodyPr/>
                    <a:lstStyle/>
                    <a:p>
                      <a:pPr marR="630555" algn="r">
                        <a:lnSpc>
                          <a:spcPct val="115000"/>
                        </a:lnSpc>
                        <a:spcAft>
                          <a:spcPts val="0"/>
                        </a:spcAft>
                      </a:pPr>
                      <a:r>
                        <a:rPr lang="es-EC" sz="1400" b="1" dirty="0">
                          <a:effectLst/>
                          <a:latin typeface="Times New Roman" panose="02020603050405020304" pitchFamily="18" charset="0"/>
                          <a:ea typeface="Times New Roman" panose="02020603050405020304" pitchFamily="18" charset="0"/>
                          <a:cs typeface="Times New Roman" panose="02020603050405020304" pitchFamily="18" charset="0"/>
                        </a:rPr>
                        <a:t>Mes</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R="211455" algn="r">
                        <a:lnSpc>
                          <a:spcPct val="115000"/>
                        </a:lnSpc>
                        <a:spcAft>
                          <a:spcPts val="0"/>
                        </a:spcAft>
                      </a:pPr>
                      <a:r>
                        <a:rPr lang="es-EC" sz="1400" b="1" dirty="0" err="1">
                          <a:effectLst/>
                          <a:latin typeface="Times New Roman" panose="02020603050405020304" pitchFamily="18" charset="0"/>
                          <a:ea typeface="Times New Roman" panose="02020603050405020304" pitchFamily="18" charset="0"/>
                          <a:cs typeface="Times New Roman" panose="02020603050405020304" pitchFamily="18" charset="0"/>
                        </a:rPr>
                        <a:t>EtO</a:t>
                      </a:r>
                      <a:r>
                        <a:rPr lang="es-EC" sz="1400" b="1" dirty="0">
                          <a:effectLst/>
                          <a:latin typeface="Times New Roman" panose="02020603050405020304" pitchFamily="18" charset="0"/>
                          <a:ea typeface="Times New Roman" panose="02020603050405020304" pitchFamily="18" charset="0"/>
                          <a:cs typeface="Times New Roman" panose="02020603050405020304" pitchFamily="18" charset="0"/>
                        </a:rPr>
                        <a:t> (mm/día)</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190500">
                <a:tc>
                  <a:txBody>
                    <a:bodyPr/>
                    <a:lstStyle/>
                    <a:p>
                      <a:pPr marR="360680" algn="r">
                        <a:lnSpc>
                          <a:spcPct val="115000"/>
                        </a:lnSpc>
                        <a:spcAft>
                          <a:spcPts val="0"/>
                        </a:spcAf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Julio</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R="495935" algn="r">
                        <a:lnSpc>
                          <a:spcPct val="115000"/>
                        </a:lnSpc>
                        <a:spcAft>
                          <a:spcPts val="0"/>
                        </a:spcAft>
                      </a:pPr>
                      <a:r>
                        <a:rPr lang="es-EC" sz="1400">
                          <a:effectLst/>
                          <a:latin typeface="Times New Roman" panose="02020603050405020304" pitchFamily="18" charset="0"/>
                          <a:ea typeface="Times New Roman" panose="02020603050405020304" pitchFamily="18" charset="0"/>
                          <a:cs typeface="Times New Roman" panose="02020603050405020304" pitchFamily="18" charset="0"/>
                        </a:rPr>
                        <a:t>3,77</a:t>
                      </a:r>
                      <a:endParaRPr lang="es-EC"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190500">
                <a:tc>
                  <a:txBody>
                    <a:bodyPr/>
                    <a:lstStyle/>
                    <a:p>
                      <a:pPr marR="360680" algn="r">
                        <a:lnSpc>
                          <a:spcPct val="115000"/>
                        </a:lnSpc>
                        <a:spcAft>
                          <a:spcPts val="0"/>
                        </a:spcAf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Agosto </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c>
                  <a:txBody>
                    <a:bodyPr/>
                    <a:lstStyle/>
                    <a:p>
                      <a:pPr marR="495935" algn="r">
                        <a:lnSpc>
                          <a:spcPct val="115000"/>
                        </a:lnSpc>
                        <a:spcAft>
                          <a:spcPts val="0"/>
                        </a:spcAf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3,3</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tcPr>
                </a:tc>
              </a:tr>
              <a:tr h="190500">
                <a:tc>
                  <a:txBody>
                    <a:bodyPr/>
                    <a:lstStyle/>
                    <a:p>
                      <a:pPr marR="360680" algn="r">
                        <a:lnSpc>
                          <a:spcPct val="115000"/>
                        </a:lnSpc>
                        <a:spcAft>
                          <a:spcPts val="0"/>
                        </a:spcAf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Promedio</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R="495935" algn="r">
                        <a:lnSpc>
                          <a:spcPct val="115000"/>
                        </a:lnSpc>
                        <a:spcAft>
                          <a:spcPts val="0"/>
                        </a:spcAf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3,54</a:t>
                      </a: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13" name="Rectangle 1"/>
          <p:cNvSpPr>
            <a:spLocks noChangeArrowheads="1"/>
          </p:cNvSpPr>
          <p:nvPr/>
        </p:nvSpPr>
        <p:spPr bwMode="auto">
          <a:xfrm>
            <a:off x="5405440" y="3685135"/>
            <a:ext cx="357366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eaLnBrk="0" fontAlgn="base" hangingPunct="0">
              <a:spcBef>
                <a:spcPct val="0"/>
              </a:spcBef>
              <a:spcAft>
                <a:spcPct val="0"/>
              </a:spcAft>
            </a:pPr>
            <a:r>
              <a:rPr lang="es-EC" sz="1400" b="1" dirty="0" smtClean="0"/>
              <a:t>Tabla 20</a:t>
            </a:r>
            <a:r>
              <a:rPr lang="es-EC" sz="1400" b="1" dirty="0"/>
              <a:t>. </a:t>
            </a:r>
            <a:r>
              <a:rPr lang="es-EC" sz="1400" dirty="0"/>
              <a:t>Evapotranspiración de los meses de julio y agosto</a:t>
            </a:r>
          </a:p>
        </p:txBody>
      </p:sp>
    </p:spTree>
    <p:extLst>
      <p:ext uri="{BB962C8B-B14F-4D97-AF65-F5344CB8AC3E}">
        <p14:creationId xmlns:p14="http://schemas.microsoft.com/office/powerpoint/2010/main" val="37431803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239841" y="1217419"/>
            <a:ext cx="4961745"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Materiales y Métodos</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5" name="Marcador de contenido 2"/>
          <p:cNvSpPr>
            <a:spLocks noGrp="1"/>
          </p:cNvSpPr>
          <p:nvPr>
            <p:ph idx="1"/>
          </p:nvPr>
        </p:nvSpPr>
        <p:spPr>
          <a:xfrm>
            <a:off x="464501" y="1957085"/>
            <a:ext cx="4909698" cy="485775"/>
          </a:xfrm>
        </p:spPr>
        <p:txBody>
          <a:bodyPr>
            <a:normAutofit/>
          </a:bodyPr>
          <a:lstStyle/>
          <a:p>
            <a:r>
              <a:rPr lang="es-EC" sz="1800" b="1" dirty="0" smtClean="0"/>
              <a:t>Materiales</a:t>
            </a:r>
            <a:endParaRPr lang="es-EC" sz="1800" b="1" dirty="0"/>
          </a:p>
        </p:txBody>
      </p:sp>
      <p:sp>
        <p:nvSpPr>
          <p:cNvPr id="8" name="Marcador de contenido 2"/>
          <p:cNvSpPr txBox="1">
            <a:spLocks/>
          </p:cNvSpPr>
          <p:nvPr/>
        </p:nvSpPr>
        <p:spPr>
          <a:xfrm>
            <a:off x="1449748" y="2884573"/>
            <a:ext cx="6015354" cy="22270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EC" sz="1800" dirty="0" smtClean="0"/>
              <a:t>Termómetro de </a:t>
            </a:r>
            <a:r>
              <a:rPr lang="es-EC" sz="1800" dirty="0"/>
              <a:t>máxima y </a:t>
            </a:r>
            <a:r>
              <a:rPr lang="es-EC" sz="1800" dirty="0" smtClean="0"/>
              <a:t>mínima temperatura</a:t>
            </a:r>
          </a:p>
          <a:p>
            <a:pPr algn="just"/>
            <a:r>
              <a:rPr lang="es-EC" sz="1800" dirty="0" smtClean="0"/>
              <a:t>Regaderas</a:t>
            </a:r>
          </a:p>
          <a:p>
            <a:pPr algn="just"/>
            <a:r>
              <a:rPr lang="es-EC" sz="1800" dirty="0"/>
              <a:t>F</a:t>
            </a:r>
            <a:r>
              <a:rPr lang="es-EC" sz="1800" dirty="0" smtClean="0"/>
              <a:t>undas </a:t>
            </a:r>
            <a:r>
              <a:rPr lang="es-EC" sz="1800" dirty="0"/>
              <a:t>gruesas </a:t>
            </a:r>
            <a:r>
              <a:rPr lang="es-EC" sz="1800" dirty="0" smtClean="0"/>
              <a:t>negras</a:t>
            </a:r>
          </a:p>
          <a:p>
            <a:pPr algn="just"/>
            <a:r>
              <a:rPr lang="es-EC" sz="1800" dirty="0"/>
              <a:t>S</a:t>
            </a:r>
            <a:r>
              <a:rPr lang="es-EC" sz="1800" dirty="0" smtClean="0"/>
              <a:t>uelo </a:t>
            </a:r>
            <a:r>
              <a:rPr lang="es-EC" sz="1800" dirty="0"/>
              <a:t>de lugar donde se realizara el ensayo </a:t>
            </a:r>
            <a:endParaRPr lang="es-EC" sz="1800" dirty="0" smtClean="0"/>
          </a:p>
          <a:p>
            <a:pPr algn="just"/>
            <a:r>
              <a:rPr lang="es-EC" sz="1800" dirty="0"/>
              <a:t>M</a:t>
            </a:r>
            <a:r>
              <a:rPr lang="es-EC" sz="1800" dirty="0" smtClean="0"/>
              <a:t>aterial </a:t>
            </a:r>
            <a:r>
              <a:rPr lang="es-EC" sz="1800" dirty="0"/>
              <a:t>vegetativo del pasto alemán (</a:t>
            </a:r>
            <a:r>
              <a:rPr lang="es-EC" sz="1800" i="1" dirty="0" err="1"/>
              <a:t>Echynochloa</a:t>
            </a:r>
            <a:r>
              <a:rPr lang="es-EC" sz="1800" i="1" dirty="0"/>
              <a:t> </a:t>
            </a:r>
            <a:r>
              <a:rPr lang="es-EC" sz="1800" i="1" dirty="0" err="1" smtClean="0"/>
              <a:t>polystachia</a:t>
            </a:r>
            <a:r>
              <a:rPr lang="es-EC" sz="1800" dirty="0" smtClean="0"/>
              <a:t>)</a:t>
            </a:r>
          </a:p>
        </p:txBody>
      </p:sp>
      <p:sp>
        <p:nvSpPr>
          <p:cNvPr id="2" name="1 CuadroTexto"/>
          <p:cNvSpPr txBox="1"/>
          <p:nvPr/>
        </p:nvSpPr>
        <p:spPr>
          <a:xfrm>
            <a:off x="3552667" y="5306516"/>
            <a:ext cx="4642500" cy="646331"/>
          </a:xfrm>
          <a:prstGeom prst="rect">
            <a:avLst/>
          </a:prstGeom>
          <a:noFill/>
          <a:ln>
            <a:solidFill>
              <a:schemeClr val="accent5">
                <a:lumMod val="50000"/>
              </a:schemeClr>
            </a:solidFill>
          </a:ln>
        </p:spPr>
        <p:txBody>
          <a:bodyPr wrap="square" rtlCol="0">
            <a:spAutoFit/>
          </a:bodyPr>
          <a:lstStyle/>
          <a:p>
            <a:r>
              <a:rPr lang="es-EC" b="1" dirty="0"/>
              <a:t>Para el monitoreo de la humedad en el suelo se utilizó </a:t>
            </a:r>
            <a:r>
              <a:rPr lang="es-EC" b="1" u="sng" dirty="0"/>
              <a:t>un tensiómetro por cada </a:t>
            </a:r>
            <a:r>
              <a:rPr lang="es-EC" b="1" u="sng" dirty="0" smtClean="0"/>
              <a:t>tratamiento</a:t>
            </a:r>
            <a:endParaRPr lang="es-EC" b="1" dirty="0"/>
          </a:p>
        </p:txBody>
      </p:sp>
      <p:pic>
        <p:nvPicPr>
          <p:cNvPr id="2051" name="Picture 3" descr="C:\Program Files (x86)\Microsoft Office\MEDIA\CAGCAT10\j0286068.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65101" y="1863750"/>
            <a:ext cx="1053193" cy="1577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73758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239841" y="1217419"/>
            <a:ext cx="4961745"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Materiales y Métodos </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5" name="Marcador de contenido 2"/>
          <p:cNvSpPr>
            <a:spLocks noGrp="1"/>
          </p:cNvSpPr>
          <p:nvPr>
            <p:ph idx="1"/>
          </p:nvPr>
        </p:nvSpPr>
        <p:spPr>
          <a:xfrm>
            <a:off x="464501" y="1957085"/>
            <a:ext cx="4909698" cy="485775"/>
          </a:xfrm>
        </p:spPr>
        <p:txBody>
          <a:bodyPr>
            <a:normAutofit/>
          </a:bodyPr>
          <a:lstStyle/>
          <a:p>
            <a:r>
              <a:rPr lang="es-EC" sz="1800" b="1" dirty="0" smtClean="0"/>
              <a:t>Métodos</a:t>
            </a:r>
            <a:endParaRPr lang="es-EC" sz="1800" b="1" dirty="0"/>
          </a:p>
        </p:txBody>
      </p:sp>
      <p:sp>
        <p:nvSpPr>
          <p:cNvPr id="8" name="Marcador de contenido 2"/>
          <p:cNvSpPr txBox="1">
            <a:spLocks/>
          </p:cNvSpPr>
          <p:nvPr/>
        </p:nvSpPr>
        <p:spPr>
          <a:xfrm>
            <a:off x="596690" y="2581297"/>
            <a:ext cx="4248045" cy="436805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Courier New" panose="02070309020205020404" pitchFamily="49" charset="0"/>
              <a:buChar char="o"/>
            </a:pPr>
            <a:r>
              <a:rPr lang="es-EC" sz="1600" b="1" dirty="0" smtClean="0"/>
              <a:t>Procedimientos experimentales: </a:t>
            </a:r>
            <a:r>
              <a:rPr lang="es-EC" sz="1600" dirty="0" smtClean="0"/>
              <a:t>Fundas plásticas</a:t>
            </a:r>
          </a:p>
          <a:p>
            <a:pPr algn="just">
              <a:buFont typeface="Courier New" panose="02070309020205020404" pitchFamily="49" charset="0"/>
              <a:buChar char="o"/>
            </a:pPr>
            <a:r>
              <a:rPr lang="es-ES" sz="1600" b="1" dirty="0" smtClean="0"/>
              <a:t>Toma de muestra de suelo</a:t>
            </a:r>
            <a:r>
              <a:rPr lang="es-EC" sz="1600" b="1" dirty="0" smtClean="0"/>
              <a:t>: </a:t>
            </a:r>
            <a:r>
              <a:rPr lang="es-EC" sz="1600" dirty="0" smtClean="0"/>
              <a:t>Se </a:t>
            </a:r>
            <a:r>
              <a:rPr lang="es-EC" sz="1600" dirty="0"/>
              <a:t>tomó 1000 g para evaluar pH, salinidad, materia </a:t>
            </a:r>
            <a:r>
              <a:rPr lang="es-EC" sz="1600" dirty="0" smtClean="0"/>
              <a:t>orgánica.</a:t>
            </a:r>
          </a:p>
          <a:p>
            <a:pPr algn="just">
              <a:buFont typeface="Courier New" panose="02070309020205020404" pitchFamily="49" charset="0"/>
              <a:buChar char="o"/>
            </a:pPr>
            <a:r>
              <a:rPr lang="es-EC" sz="1600" b="1" dirty="0" smtClean="0"/>
              <a:t>Calibración </a:t>
            </a:r>
            <a:r>
              <a:rPr lang="es-EC" sz="1600" b="1" dirty="0"/>
              <a:t>e instalación de </a:t>
            </a:r>
            <a:r>
              <a:rPr lang="es-EC" sz="1600" b="1" dirty="0" smtClean="0"/>
              <a:t>tensiómetros</a:t>
            </a:r>
          </a:p>
          <a:p>
            <a:pPr algn="just">
              <a:buFont typeface="Courier New" panose="02070309020205020404" pitchFamily="49" charset="0"/>
              <a:buChar char="o"/>
            </a:pPr>
            <a:r>
              <a:rPr lang="es-EC" sz="1600" b="1" dirty="0"/>
              <a:t>Determinación de la lámina de </a:t>
            </a:r>
            <a:r>
              <a:rPr lang="es-EC" sz="1600" b="1" dirty="0" smtClean="0"/>
              <a:t>riego: </a:t>
            </a:r>
            <a:r>
              <a:rPr lang="es-EC" sz="1600" dirty="0" smtClean="0"/>
              <a:t>Se </a:t>
            </a:r>
            <a:r>
              <a:rPr lang="es-EC" sz="1600" dirty="0"/>
              <a:t>realizó la curva de humedad vs </a:t>
            </a:r>
            <a:r>
              <a:rPr lang="es-EC" sz="1600" dirty="0" smtClean="0"/>
              <a:t>tensión</a:t>
            </a:r>
          </a:p>
          <a:p>
            <a:pPr algn="just">
              <a:buFont typeface="Courier New" panose="02070309020205020404" pitchFamily="49" charset="0"/>
              <a:buChar char="o"/>
            </a:pPr>
            <a:r>
              <a:rPr lang="es-EC" sz="1600" b="1" dirty="0"/>
              <a:t>Método </a:t>
            </a:r>
            <a:r>
              <a:rPr lang="es-EC" sz="1600" b="1" dirty="0" smtClean="0"/>
              <a:t>gravimétrico: </a:t>
            </a:r>
            <a:r>
              <a:rPr lang="es-EC" sz="1600" dirty="0"/>
              <a:t>Las muestras </a:t>
            </a:r>
            <a:r>
              <a:rPr lang="es-EC" sz="1600" dirty="0" smtClean="0"/>
              <a:t>se </a:t>
            </a:r>
            <a:r>
              <a:rPr lang="es-EC" sz="1600" dirty="0"/>
              <a:t>depositaron  inmediatamente en una funda y se las cerró herméticamente, luego de pesarlas en húmedo (PH), se secaron hasta un peso constante en una estufa a 105°C por 24 horas y se pesaron nuevamente en seco (PS)</a:t>
            </a:r>
            <a:endParaRPr lang="es-EC" sz="1600" dirty="0" smtClean="0"/>
          </a:p>
          <a:p>
            <a:pPr algn="just">
              <a:buFont typeface="Courier New" panose="02070309020205020404" pitchFamily="49" charset="0"/>
              <a:buChar char="o"/>
            </a:pPr>
            <a:endParaRPr lang="es-EC" sz="1600" dirty="0"/>
          </a:p>
          <a:p>
            <a:pPr algn="just">
              <a:buFont typeface="Courier New" panose="02070309020205020404" pitchFamily="49" charset="0"/>
              <a:buChar char="o"/>
            </a:pPr>
            <a:endParaRPr lang="es-EC" sz="1600" dirty="0"/>
          </a:p>
          <a:p>
            <a:pPr algn="just">
              <a:buFont typeface="Courier New" panose="02070309020205020404" pitchFamily="49" charset="0"/>
              <a:buChar char="o"/>
            </a:pPr>
            <a:endParaRPr lang="es-EC" sz="1600" dirty="0"/>
          </a:p>
        </p:txBody>
      </p:sp>
      <p:pic>
        <p:nvPicPr>
          <p:cNvPr id="9" name="Imagen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4188759" y="2918066"/>
            <a:ext cx="4553338" cy="2732003"/>
          </a:xfrm>
          <a:prstGeom prst="rect">
            <a:avLst/>
          </a:prstGeom>
        </p:spPr>
      </p:pic>
      <p:pic>
        <p:nvPicPr>
          <p:cNvPr id="10" name="Imagen 8"/>
          <p:cNvPicPr>
            <a:picLocks noChangeAspect="1"/>
          </p:cNvPicPr>
          <p:nvPr/>
        </p:nvPicPr>
        <p:blipFill rotWithShape="1">
          <a:blip r:embed="rId7" cstate="print">
            <a:extLst>
              <a:ext uri="{28A0092B-C50C-407E-A947-70E740481C1C}">
                <a14:useLocalDpi xmlns:a14="http://schemas.microsoft.com/office/drawing/2010/main" val="0"/>
              </a:ext>
            </a:extLst>
          </a:blip>
          <a:srcRect t="26667" r="9592"/>
          <a:stretch/>
        </p:blipFill>
        <p:spPr>
          <a:xfrm rot="16200000">
            <a:off x="7457467" y="5051959"/>
            <a:ext cx="1876178" cy="1141377"/>
          </a:xfrm>
          <a:prstGeom prst="rect">
            <a:avLst/>
          </a:prstGeom>
        </p:spPr>
      </p:pic>
    </p:spTree>
    <p:extLst>
      <p:ext uri="{BB962C8B-B14F-4D97-AF65-F5344CB8AC3E}">
        <p14:creationId xmlns:p14="http://schemas.microsoft.com/office/powerpoint/2010/main" val="14231574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886" y="179198"/>
            <a:ext cx="998251" cy="100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3" descr="http://blogs.espe.edu.ec/wp-content/uploads/2013/09/Logo-RP-UFA-ESPE.jpg"/>
          <p:cNvPicPr/>
          <p:nvPr/>
        </p:nvPicPr>
        <p:blipFill rotWithShape="1">
          <a:blip r:embed="rId5" cstate="print">
            <a:extLst>
              <a:ext uri="{28A0092B-C50C-407E-A947-70E740481C1C}">
                <a14:useLocalDpi xmlns:a14="http://schemas.microsoft.com/office/drawing/2010/main" val="0"/>
              </a:ext>
            </a:extLst>
          </a:blip>
          <a:srcRect b="14117"/>
          <a:stretch/>
        </p:blipFill>
        <p:spPr bwMode="auto">
          <a:xfrm>
            <a:off x="6345901" y="96412"/>
            <a:ext cx="2648196" cy="951132"/>
          </a:xfrm>
          <a:prstGeom prst="rect">
            <a:avLst/>
          </a:prstGeom>
          <a:noFill/>
          <a:ln>
            <a:noFill/>
          </a:ln>
          <a:extLst>
            <a:ext uri="{53640926-AAD7-44D8-BBD7-CCE9431645EC}">
              <a14:shadowObscured xmlns:a14="http://schemas.microsoft.com/office/drawing/2010/main"/>
            </a:ext>
          </a:extLst>
        </p:spPr>
      </p:pic>
      <p:sp>
        <p:nvSpPr>
          <p:cNvPr id="7" name="6 CuadroTexto"/>
          <p:cNvSpPr txBox="1"/>
          <p:nvPr/>
        </p:nvSpPr>
        <p:spPr>
          <a:xfrm>
            <a:off x="239841" y="1217419"/>
            <a:ext cx="4961745" cy="646331"/>
          </a:xfrm>
          <a:prstGeom prst="rect">
            <a:avLst/>
          </a:prstGeom>
          <a:noFill/>
        </p:spPr>
        <p:txBody>
          <a:bodyPr wrap="square" rtlCol="0">
            <a:spAutoFit/>
          </a:bodyPr>
          <a:lstStyle/>
          <a:p>
            <a:r>
              <a:rPr lang="es-EC" sz="3600" b="1" dirty="0" smtClean="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rPr>
              <a:t>Materiales y Métodos </a:t>
            </a:r>
            <a:endParaRPr lang="es-EC" sz="3600" b="1" dirty="0">
              <a:ln w="1905">
                <a:solidFill>
                  <a:schemeClr val="accent6">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5" name="Marcador de contenido 2"/>
          <p:cNvSpPr>
            <a:spLocks noGrp="1"/>
          </p:cNvSpPr>
          <p:nvPr>
            <p:ph idx="1"/>
          </p:nvPr>
        </p:nvSpPr>
        <p:spPr>
          <a:xfrm>
            <a:off x="464501" y="1957085"/>
            <a:ext cx="4909698" cy="485775"/>
          </a:xfrm>
        </p:spPr>
        <p:txBody>
          <a:bodyPr>
            <a:normAutofit/>
          </a:bodyPr>
          <a:lstStyle/>
          <a:p>
            <a:r>
              <a:rPr lang="es-EC" sz="1800" b="1" dirty="0" smtClean="0"/>
              <a:t>Métodos</a:t>
            </a:r>
            <a:endParaRPr lang="es-EC" sz="1800" b="1" dirty="0"/>
          </a:p>
        </p:txBody>
      </p:sp>
      <p:sp>
        <p:nvSpPr>
          <p:cNvPr id="11" name="Marcador de contenido 2"/>
          <p:cNvSpPr txBox="1">
            <a:spLocks/>
          </p:cNvSpPr>
          <p:nvPr/>
        </p:nvSpPr>
        <p:spPr>
          <a:xfrm>
            <a:off x="3350183" y="1958557"/>
            <a:ext cx="5217998" cy="263732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Courier New" panose="02070309020205020404" pitchFamily="49" charset="0"/>
              <a:buChar char="o"/>
            </a:pPr>
            <a:r>
              <a:rPr lang="es-EC" sz="1800" b="1" dirty="0"/>
              <a:t>Determinación de las Características Físicas y Hidrofísicas del </a:t>
            </a:r>
            <a:r>
              <a:rPr lang="es-EC" sz="1800" b="1" dirty="0" smtClean="0"/>
              <a:t>Suelo: </a:t>
            </a:r>
            <a:r>
              <a:rPr lang="es-EC" sz="1800" dirty="0" smtClean="0"/>
              <a:t>Se enviaron muestras a laboratorio para analizar densidad aparente, densidad real, </a:t>
            </a:r>
            <a:r>
              <a:rPr lang="es-EC" sz="1800" b="1" dirty="0"/>
              <a:t>p</a:t>
            </a:r>
            <a:r>
              <a:rPr lang="es-EC" sz="1800" b="1" dirty="0" smtClean="0"/>
              <a:t>unto </a:t>
            </a:r>
            <a:r>
              <a:rPr lang="es-EC" sz="1800" b="1" dirty="0"/>
              <a:t>de saturación y capacidad de campo </a:t>
            </a:r>
          </a:p>
          <a:p>
            <a:pPr>
              <a:buFont typeface="Courier New" panose="02070309020205020404" pitchFamily="49" charset="0"/>
              <a:buChar char="o"/>
            </a:pPr>
            <a:r>
              <a:rPr lang="es-EC" sz="1800" b="1" dirty="0" smtClean="0"/>
              <a:t>Diseño </a:t>
            </a:r>
            <a:r>
              <a:rPr lang="es-EC" sz="1800" b="1" dirty="0"/>
              <a:t>Experimental</a:t>
            </a:r>
          </a:p>
          <a:p>
            <a:pPr marL="0" indent="0">
              <a:buNone/>
            </a:pPr>
            <a:r>
              <a:rPr lang="es-EC" sz="1800" dirty="0" smtClean="0"/>
              <a:t>      T1</a:t>
            </a:r>
            <a:r>
              <a:rPr lang="es-EC" sz="1800" dirty="0"/>
              <a:t>= Riego al 100% de la capacidad de campo</a:t>
            </a:r>
          </a:p>
          <a:p>
            <a:pPr marL="0" indent="0">
              <a:buNone/>
            </a:pPr>
            <a:r>
              <a:rPr lang="es-EC" sz="1800" dirty="0" smtClean="0"/>
              <a:t>      T2</a:t>
            </a:r>
            <a:r>
              <a:rPr lang="es-EC" sz="1800" dirty="0"/>
              <a:t>= Riego al 80% de la capacidad de </a:t>
            </a:r>
            <a:r>
              <a:rPr lang="es-EC" sz="1800" dirty="0" smtClean="0"/>
              <a:t>campo</a:t>
            </a:r>
          </a:p>
          <a:p>
            <a:pPr marL="0" indent="0">
              <a:buNone/>
            </a:pPr>
            <a:r>
              <a:rPr lang="es-EC" sz="1800" dirty="0"/>
              <a:t> </a:t>
            </a:r>
            <a:r>
              <a:rPr lang="es-EC" sz="1800" dirty="0" smtClean="0"/>
              <a:t>     T3</a:t>
            </a:r>
            <a:r>
              <a:rPr lang="es-EC" sz="1800" dirty="0"/>
              <a:t>= Riego al 50% de la capacidad de campo</a:t>
            </a:r>
          </a:p>
          <a:p>
            <a:r>
              <a:rPr lang="es-EC" sz="1800" dirty="0"/>
              <a:t>T4= T0= Testigo</a:t>
            </a:r>
          </a:p>
          <a:p>
            <a:pPr algn="just"/>
            <a:endParaRPr lang="es-EC" sz="1800" dirty="0"/>
          </a:p>
        </p:txBody>
      </p:sp>
      <p:pic>
        <p:nvPicPr>
          <p:cNvPr id="12" name="Imagen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219803" y="3088446"/>
            <a:ext cx="4155075" cy="2805015"/>
          </a:xfrm>
          <a:prstGeom prst="rect">
            <a:avLst/>
          </a:prstGeom>
        </p:spPr>
      </p:pic>
      <p:pic>
        <p:nvPicPr>
          <p:cNvPr id="13" name="Imagen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11107" y="4490954"/>
            <a:ext cx="5257074" cy="2077537"/>
          </a:xfrm>
          <a:prstGeom prst="rect">
            <a:avLst/>
          </a:prstGeom>
        </p:spPr>
      </p:pic>
    </p:spTree>
    <p:extLst>
      <p:ext uri="{BB962C8B-B14F-4D97-AF65-F5344CB8AC3E}">
        <p14:creationId xmlns:p14="http://schemas.microsoft.com/office/powerpoint/2010/main" val="287117697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1933</TotalTime>
  <Words>2077</Words>
  <Application>Microsoft Office PowerPoint</Application>
  <PresentationFormat>Presentación en pantalla (4:3)</PresentationFormat>
  <Paragraphs>658</Paragraphs>
  <Slides>22</Slides>
  <Notes>21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22</vt:i4>
      </vt:variant>
    </vt:vector>
  </HeadingPairs>
  <TitlesOfParts>
    <vt:vector size="28" baseType="lpstr">
      <vt:lpstr>Arial</vt:lpstr>
      <vt:lpstr>Brush Script MT</vt:lpstr>
      <vt:lpstr>Calibri</vt:lpstr>
      <vt:lpstr>Courier New</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Efrain Vera Arteaga</dc:creator>
  <cp:lastModifiedBy>Efrain Vera Arteaga</cp:lastModifiedBy>
  <cp:revision>117</cp:revision>
  <dcterms:created xsi:type="dcterms:W3CDTF">2014-11-09T20:37:27Z</dcterms:created>
  <dcterms:modified xsi:type="dcterms:W3CDTF">2014-12-24T03:05:13Z</dcterms:modified>
</cp:coreProperties>
</file>